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av" ContentType="audio/x-wav"/>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0"/>
  </p:notesMasterIdLst>
  <p:sldIdLst>
    <p:sldId id="256" r:id="rId3"/>
    <p:sldId id="372" r:id="rId4"/>
    <p:sldId id="353" r:id="rId5"/>
    <p:sldId id="409" r:id="rId6"/>
    <p:sldId id="410" r:id="rId7"/>
    <p:sldId id="414" r:id="rId8"/>
    <p:sldId id="415" r:id="rId9"/>
    <p:sldId id="416" r:id="rId10"/>
    <p:sldId id="417" r:id="rId11"/>
    <p:sldId id="418" r:id="rId12"/>
    <p:sldId id="412" r:id="rId13"/>
    <p:sldId id="258" r:id="rId14"/>
    <p:sldId id="320" r:id="rId15"/>
    <p:sldId id="411" r:id="rId16"/>
    <p:sldId id="421" r:id="rId17"/>
    <p:sldId id="413" r:id="rId18"/>
    <p:sldId id="419" r:id="rId19"/>
    <p:sldId id="420" r:id="rId20"/>
    <p:sldId id="319" r:id="rId21"/>
    <p:sldId id="356" r:id="rId22"/>
    <p:sldId id="321" r:id="rId23"/>
    <p:sldId id="361" r:id="rId24"/>
    <p:sldId id="359" r:id="rId25"/>
    <p:sldId id="362" r:id="rId26"/>
    <p:sldId id="339" r:id="rId27"/>
    <p:sldId id="357" r:id="rId28"/>
    <p:sldId id="350" r:id="rId29"/>
    <p:sldId id="323" r:id="rId30"/>
    <p:sldId id="422" r:id="rId31"/>
    <p:sldId id="423" r:id="rId32"/>
    <p:sldId id="391" r:id="rId33"/>
    <p:sldId id="392" r:id="rId34"/>
    <p:sldId id="393" r:id="rId35"/>
    <p:sldId id="406" r:id="rId36"/>
    <p:sldId id="269" r:id="rId37"/>
    <p:sldId id="394" r:id="rId38"/>
    <p:sldId id="364" r:id="rId39"/>
    <p:sldId id="374" r:id="rId40"/>
    <p:sldId id="270" r:id="rId41"/>
    <p:sldId id="395" r:id="rId42"/>
    <p:sldId id="396" r:id="rId43"/>
    <p:sldId id="397" r:id="rId44"/>
    <p:sldId id="398" r:id="rId45"/>
    <p:sldId id="381" r:id="rId46"/>
    <p:sldId id="369" r:id="rId47"/>
    <p:sldId id="377" r:id="rId48"/>
    <p:sldId id="376" r:id="rId49"/>
  </p:sldIdLst>
  <p:sldSz cx="9144000" cy="6858000" type="screen4x3"/>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990033"/>
    <a:srgbClr val="FF0000"/>
    <a:srgbClr val="660066"/>
    <a:srgbClr val="33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3613"/>
  </p:normalViewPr>
  <p:slideViewPr>
    <p:cSldViewPr showGuides="1">
      <p:cViewPr varScale="1">
        <p:scale>
          <a:sx n="60" d="100"/>
          <a:sy n="60" d="100"/>
        </p:scale>
        <p:origin x="1458" y="45"/>
      </p:cViewPr>
      <p:guideLst>
        <p:guide orient="horz" pos="2160"/>
        <p:guide pos="2880"/>
      </p:guideLst>
    </p:cSldViewPr>
  </p:slideViewPr>
  <p:notesTextViewPr>
    <p:cViewPr>
      <p:scale>
        <a:sx n="100" d="100"/>
        <a:sy n="100" d="100"/>
      </p:scale>
      <p:origin x="0" y="0"/>
    </p:cViewPr>
  </p:notesTextViewPr>
  <p:sorterViewPr showFormatting="0">
    <p:cViewPr>
      <p:scale>
        <a:sx n="66" d="100"/>
        <a:sy n="66" d="100"/>
      </p:scale>
      <p:origin x="0" y="39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notesMaster" Target="notesMasters/notesMaster1.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35170"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lstStyle>
            <a:lvl1pPr eaLnBrk="1" hangingPunct="1">
              <a:defRPr sz="12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35171" name="Rectangle 3"/>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lstStyle>
            <a:lvl1pPr algn="r" eaLnBrk="1" hangingPunct="1">
              <a:defRPr sz="1200">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76" name="Rectangle 4"/>
          <p:cNvSpPr>
            <a:spLocks noRot="1"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135173" name="Rectangle 5"/>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35174" name="Rectangle 6"/>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lstStyle>
            <a:lvl1pPr eaLnBrk="1" hangingPunct="1">
              <a:defRPr sz="12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35175" name="Rectangle 7"/>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fld id="{F93C61FD-599C-401D-BBF2-BA006A1B2CC7}" type="slidenum">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2050" name="Group 2"/>
          <p:cNvGrpSpPr/>
          <p:nvPr/>
        </p:nvGrpSpPr>
        <p:grpSpPr>
          <a:xfrm>
            <a:off x="0" y="0"/>
            <a:ext cx="9144000" cy="6858000"/>
            <a:chOff x="0" y="0"/>
            <a:chExt cx="5760" cy="4320"/>
          </a:xfrm>
        </p:grpSpPr>
        <p:sp>
          <p:nvSpPr>
            <p:cNvPr id="18"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9" name="Rectangle 4"/>
            <p:cNvSpPr>
              <a:spLocks noChangeArrowheads="1"/>
            </p:cNvSpPr>
            <p:nvPr/>
          </p:nvSpPr>
          <p:spPr bwMode="hidden">
            <a:xfrm>
              <a:off x="1081" y="1065"/>
              <a:ext cx="4679" cy="1596"/>
            </a:xfrm>
            <a:prstGeom prst="rect">
              <a:avLst/>
            </a:prstGeom>
            <a:solidFill>
              <a:schemeClr val="bg2"/>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nvGrpSpPr>
            <p:cNvPr id="2058" name="Group 5"/>
            <p:cNvGrpSpPr/>
            <p:nvPr/>
          </p:nvGrpSpPr>
          <p:grpSpPr>
            <a:xfrm>
              <a:off x="0" y="672"/>
              <a:ext cx="1806" cy="1989"/>
              <a:chOff x="0" y="672"/>
              <a:chExt cx="1806" cy="1989"/>
            </a:xfrm>
          </p:grpSpPr>
          <p:sp>
            <p:nvSpPr>
              <p:cNvPr id="21" name="Rectangle 6"/>
              <p:cNvSpPr>
                <a:spLocks noChangeArrowheads="1"/>
              </p:cNvSpPr>
              <p:nvPr/>
            </p:nvSpPr>
            <p:spPr bwMode="auto">
              <a:xfrm>
                <a:off x="361" y="2257"/>
                <a:ext cx="363" cy="404"/>
              </a:xfrm>
              <a:prstGeom prst="rect">
                <a:avLst/>
              </a:prstGeom>
              <a:solidFill>
                <a:schemeClr val="accent2"/>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2" name="Rectangle 7"/>
              <p:cNvSpPr>
                <a:spLocks noChangeArrowheads="1"/>
              </p:cNvSpPr>
              <p:nvPr/>
            </p:nvSpPr>
            <p:spPr bwMode="auto">
              <a:xfrm>
                <a:off x="1081" y="1065"/>
                <a:ext cx="362" cy="405"/>
              </a:xfrm>
              <a:prstGeom prst="rect">
                <a:avLst/>
              </a:prstGeom>
              <a:solidFill>
                <a:schemeClr val="folHlink"/>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3" name="Rectangle 8"/>
              <p:cNvSpPr>
                <a:spLocks noChangeArrowheads="1"/>
              </p:cNvSpPr>
              <p:nvPr/>
            </p:nvSpPr>
            <p:spPr bwMode="auto">
              <a:xfrm>
                <a:off x="1437" y="672"/>
                <a:ext cx="369" cy="400"/>
              </a:xfrm>
              <a:prstGeom prst="rect">
                <a:avLst/>
              </a:prstGeom>
              <a:solidFill>
                <a:schemeClr val="folHlink"/>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4" name="Rectangle 9"/>
              <p:cNvSpPr>
                <a:spLocks noChangeArrowheads="1"/>
              </p:cNvSpPr>
              <p:nvPr/>
            </p:nvSpPr>
            <p:spPr bwMode="auto">
              <a:xfrm>
                <a:off x="719" y="2257"/>
                <a:ext cx="368" cy="404"/>
              </a:xfrm>
              <a:prstGeom prst="rect">
                <a:avLst/>
              </a:prstGeom>
              <a:solidFill>
                <a:schemeClr val="bg2"/>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5" name="Rectangle 10"/>
              <p:cNvSpPr>
                <a:spLocks noChangeArrowheads="1"/>
              </p:cNvSpPr>
              <p:nvPr/>
            </p:nvSpPr>
            <p:spPr bwMode="auto">
              <a:xfrm>
                <a:off x="1437" y="1065"/>
                <a:ext cx="369" cy="405"/>
              </a:xfrm>
              <a:prstGeom prst="rect">
                <a:avLst/>
              </a:prstGeom>
              <a:solidFill>
                <a:schemeClr val="accent2"/>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6" name="Rectangle 11"/>
              <p:cNvSpPr>
                <a:spLocks noChangeArrowheads="1"/>
              </p:cNvSpPr>
              <p:nvPr/>
            </p:nvSpPr>
            <p:spPr bwMode="auto">
              <a:xfrm>
                <a:off x="719" y="1464"/>
                <a:ext cx="368" cy="399"/>
              </a:xfrm>
              <a:prstGeom prst="rect">
                <a:avLst/>
              </a:prstGeom>
              <a:solidFill>
                <a:schemeClr val="folHlink"/>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7" name="Rectangle 12"/>
              <p:cNvSpPr>
                <a:spLocks noChangeArrowheads="1"/>
              </p:cNvSpPr>
              <p:nvPr/>
            </p:nvSpPr>
            <p:spPr bwMode="auto">
              <a:xfrm>
                <a:off x="0" y="1464"/>
                <a:ext cx="367" cy="399"/>
              </a:xfrm>
              <a:prstGeom prst="rect">
                <a:avLst/>
              </a:prstGeom>
              <a:solidFill>
                <a:schemeClr val="bg2"/>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8" name="Rectangle 13"/>
              <p:cNvSpPr>
                <a:spLocks noChangeArrowheads="1"/>
              </p:cNvSpPr>
              <p:nvPr/>
            </p:nvSpPr>
            <p:spPr bwMode="auto">
              <a:xfrm>
                <a:off x="1081" y="1464"/>
                <a:ext cx="362" cy="399"/>
              </a:xfrm>
              <a:prstGeom prst="rect">
                <a:avLst/>
              </a:prstGeom>
              <a:solidFill>
                <a:schemeClr val="accent2"/>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9" name="Rectangle 14"/>
              <p:cNvSpPr>
                <a:spLocks noChangeArrowheads="1"/>
              </p:cNvSpPr>
              <p:nvPr/>
            </p:nvSpPr>
            <p:spPr bwMode="auto">
              <a:xfrm>
                <a:off x="361" y="1857"/>
                <a:ext cx="363" cy="406"/>
              </a:xfrm>
              <a:prstGeom prst="rect">
                <a:avLst/>
              </a:prstGeom>
              <a:solidFill>
                <a:schemeClr val="folHlink"/>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 name="Rectangle 15"/>
              <p:cNvSpPr>
                <a:spLocks noChangeArrowheads="1"/>
              </p:cNvSpPr>
              <p:nvPr/>
            </p:nvSpPr>
            <p:spPr bwMode="auto">
              <a:xfrm>
                <a:off x="719" y="1857"/>
                <a:ext cx="368" cy="406"/>
              </a:xfrm>
              <a:prstGeom prst="rect">
                <a:avLst/>
              </a:prstGeom>
              <a:solidFill>
                <a:schemeClr val="accent2"/>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sp>
        <p:nvSpPr>
          <p:cNvPr id="172051"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pPr lvl="0"/>
            <a:r>
              <a:rPr lang="zh-CN" altLang="en-US" noProof="0" smtClean="0"/>
              <a:t>单击此处编辑母版标题样式</a:t>
            </a:r>
            <a:endParaRPr lang="zh-CN" altLang="en-US" noProof="0" smtClean="0"/>
          </a:p>
        </p:txBody>
      </p:sp>
      <p:sp>
        <p:nvSpPr>
          <p:cNvPr id="172052" name="Rectangle 20"/>
          <p:cNvSpPr>
            <a:spLocks noGrp="1" noChangeArrowheads="1"/>
          </p:cNvSpPr>
          <p:nvPr>
            <p:ph type="subTitle" idx="1"/>
          </p:nvPr>
        </p:nvSpPr>
        <p:spPr>
          <a:xfrm>
            <a:off x="2971800" y="4267200"/>
            <a:ext cx="6019800" cy="1752600"/>
          </a:xfrm>
        </p:spPr>
        <p:txBody>
          <a:bodyPr/>
          <a:lstStyle>
            <a:lvl1pPr marL="0" indent="0">
              <a:buFont typeface="Wingdings" panose="05000000000000000000" pitchFamily="2" charset="2"/>
              <a:buNone/>
              <a:defRPr sz="3400"/>
            </a:lvl1pPr>
          </a:lstStyle>
          <a:p>
            <a:pPr lvl="0"/>
            <a:r>
              <a:rPr lang="zh-CN" altLang="en-US" noProof="0" smtClean="0"/>
              <a:t>单击此处编辑母版副标题样式</a:t>
            </a:r>
            <a:endParaRPr lang="zh-CN" altLang="en-US" noProof="0" smtClean="0"/>
          </a:p>
        </p:txBody>
      </p:sp>
      <p:sp>
        <p:nvSpPr>
          <p:cNvPr id="31" name="Rectangle 16"/>
          <p:cNvSpPr>
            <a:spLocks noGrp="1" noChangeArrowheads="1"/>
          </p:cNvSpPr>
          <p:nvPr>
            <p:ph type="dt" sz="half" idx="2"/>
          </p:nvPr>
        </p:nvSpPr>
        <p:spPr bwMode="auto">
          <a:xfrm>
            <a:off x="457200" y="6248400"/>
            <a:ext cx="2133600" cy="457200"/>
          </a:xfrm>
          <a:prstGeom prst="rect">
            <a:avLst/>
          </a:prstGeom>
        </p:spPr>
        <p:txBody>
          <a:bodyPr vert="horz" wrap="square" lIns="91440" tIns="45720" rIns="91440" bIns="45720"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 name="Rectangle 17"/>
          <p:cNvSpPr>
            <a:spLocks noGrp="1" noChangeArrowheads="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3" name="Rectangle 18"/>
          <p:cNvSpPr>
            <a:spLocks noGrp="1" noChangeArrowheads="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FB9619C-770A-4D4D-9D44-B953DFE43681}" type="slidenum">
              <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endParaRPr>
          </a:p>
        </p:txBody>
      </p:sp>
    </p:spTree>
  </p:cSld>
  <p:clrMapOvr>
    <a:masterClrMapping/>
  </p:clrMapOvr>
  <p:transition>
    <p:blinds dir="vert"/>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页脚占位符 3"/>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7A6C5008-BDAA-47A6-AB60-310A107F08E0}" type="slidenum">
              <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endParaRPr>
          </a:p>
        </p:txBody>
      </p:sp>
      <p:sp>
        <p:nvSpPr>
          <p:cNvPr id="6" name="日期占位符 5"/>
          <p:cNvSpPr>
            <a:spLocks noGrp="1"/>
          </p:cNvSpPr>
          <p:nvPr>
            <p:ph type="dt" sz="half" idx="12"/>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blinds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410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457200"/>
            <a:ext cx="6019800" cy="54102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页脚占位符 3"/>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7A6C5008-BDAA-47A6-AB60-310A107F08E0}" type="slidenum">
              <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endParaRPr>
          </a:p>
        </p:txBody>
      </p:sp>
      <p:sp>
        <p:nvSpPr>
          <p:cNvPr id="6" name="日期占位符 5"/>
          <p:cNvSpPr>
            <a:spLocks noGrp="1"/>
          </p:cNvSpPr>
          <p:nvPr>
            <p:ph type="dt" sz="half" idx="12"/>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blinds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981200"/>
            <a:ext cx="4038600" cy="3886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81200"/>
            <a:ext cx="4038600" cy="3886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页脚占位符 4"/>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1"/>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7A6C5008-BDAA-47A6-AB60-310A107F08E0}" type="slidenum">
              <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endParaRPr>
          </a:p>
        </p:txBody>
      </p:sp>
      <p:sp>
        <p:nvSpPr>
          <p:cNvPr id="7" name="日期占位符 6"/>
          <p:cNvSpPr>
            <a:spLocks noGrp="1"/>
          </p:cNvSpPr>
          <p:nvPr>
            <p:ph type="dt" sz="half" idx="12"/>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blinds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457200"/>
            <a:ext cx="8229600" cy="5410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页脚占位符 2"/>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1"/>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7A6C5008-BDAA-47A6-AB60-310A107F08E0}" type="slidenum">
              <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endParaRPr>
          </a:p>
        </p:txBody>
      </p:sp>
      <p:sp>
        <p:nvSpPr>
          <p:cNvPr id="5" name="日期占位符 4"/>
          <p:cNvSpPr>
            <a:spLocks noGrp="1"/>
          </p:cNvSpPr>
          <p:nvPr>
            <p:ph type="dt" sz="half" idx="12"/>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blinds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页脚占位符 3"/>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7A6C5008-BDAA-47A6-AB60-310A107F08E0}" type="slidenum">
              <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endParaRPr>
          </a:p>
        </p:txBody>
      </p:sp>
      <p:sp>
        <p:nvSpPr>
          <p:cNvPr id="6" name="日期占位符 5"/>
          <p:cNvSpPr>
            <a:spLocks noGrp="1"/>
          </p:cNvSpPr>
          <p:nvPr>
            <p:ph type="dt" sz="half" idx="12"/>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blinds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endParaRPr lang="zh-CN" altLang="en-US" smtClean="0"/>
          </a:p>
        </p:txBody>
      </p:sp>
      <p:sp>
        <p:nvSpPr>
          <p:cNvPr id="4" name="页脚占位符 3"/>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7A6C5008-BDAA-47A6-AB60-310A107F08E0}" type="slidenum">
              <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endParaRPr>
          </a:p>
        </p:txBody>
      </p:sp>
      <p:sp>
        <p:nvSpPr>
          <p:cNvPr id="6" name="日期占位符 5"/>
          <p:cNvSpPr>
            <a:spLocks noGrp="1"/>
          </p:cNvSpPr>
          <p:nvPr>
            <p:ph type="dt" sz="half" idx="12"/>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blinds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981200"/>
            <a:ext cx="4038600" cy="3886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81200"/>
            <a:ext cx="4038600" cy="3886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页脚占位符 4"/>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1"/>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7A6C5008-BDAA-47A6-AB60-310A107F08E0}" type="slidenum">
              <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endParaRPr>
          </a:p>
        </p:txBody>
      </p:sp>
      <p:sp>
        <p:nvSpPr>
          <p:cNvPr id="7" name="日期占位符 6"/>
          <p:cNvSpPr>
            <a:spLocks noGrp="1"/>
          </p:cNvSpPr>
          <p:nvPr>
            <p:ph type="dt" sz="half" idx="12"/>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blinds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页脚占位符 6"/>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灯片编号占位符 7"/>
          <p:cNvSpPr>
            <a:spLocks noGrp="1"/>
          </p:cNvSpPr>
          <p:nvPr>
            <p:ph type="sldNum" sz="quarter" idx="11"/>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7A6C5008-BDAA-47A6-AB60-310A107F08E0}" type="slidenum">
              <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endParaRPr>
          </a:p>
        </p:txBody>
      </p:sp>
      <p:sp>
        <p:nvSpPr>
          <p:cNvPr id="9" name="日期占位符 8"/>
          <p:cNvSpPr>
            <a:spLocks noGrp="1"/>
          </p:cNvSpPr>
          <p:nvPr>
            <p:ph type="dt" sz="half" idx="12"/>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blinds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页脚占位符 2"/>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1"/>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7A6C5008-BDAA-47A6-AB60-310A107F08E0}" type="slidenum">
              <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endParaRPr>
          </a:p>
        </p:txBody>
      </p:sp>
      <p:sp>
        <p:nvSpPr>
          <p:cNvPr id="5" name="日期占位符 4"/>
          <p:cNvSpPr>
            <a:spLocks noGrp="1"/>
          </p:cNvSpPr>
          <p:nvPr>
            <p:ph type="dt" sz="half" idx="12"/>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blinds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灯片编号占位符 2"/>
          <p:cNvSpPr>
            <a:spLocks noGrp="1"/>
          </p:cNvSpPr>
          <p:nvPr>
            <p:ph type="sldNum" sz="quarter" idx="11"/>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7A6C5008-BDAA-47A6-AB60-310A107F08E0}" type="slidenum">
              <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endParaRPr>
          </a:p>
        </p:txBody>
      </p:sp>
      <p:sp>
        <p:nvSpPr>
          <p:cNvPr id="4" name="日期占位符 3"/>
          <p:cNvSpPr>
            <a:spLocks noGrp="1"/>
          </p:cNvSpPr>
          <p:nvPr>
            <p:ph type="dt" sz="half" idx="12"/>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blinds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页脚占位符 4"/>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1"/>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7A6C5008-BDAA-47A6-AB60-310A107F08E0}" type="slidenum">
              <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endParaRPr>
          </a:p>
        </p:txBody>
      </p:sp>
      <p:sp>
        <p:nvSpPr>
          <p:cNvPr id="7" name="日期占位符 6"/>
          <p:cNvSpPr>
            <a:spLocks noGrp="1"/>
          </p:cNvSpPr>
          <p:nvPr>
            <p:ph type="dt" sz="half" idx="12"/>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blinds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defRPr/>
            </a:pPr>
            <a:endParaRPr kumimoji="0" lang="zh-CN" alt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页脚占位符 4"/>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1"/>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7A6C5008-BDAA-47A6-AB60-310A107F08E0}" type="slidenum">
              <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endParaRPr>
          </a:p>
        </p:txBody>
      </p:sp>
      <p:sp>
        <p:nvSpPr>
          <p:cNvPr id="7" name="日期占位符 6"/>
          <p:cNvSpPr>
            <a:spLocks noGrp="1"/>
          </p:cNvSpPr>
          <p:nvPr>
            <p:ph type="dt" sz="half" idx="12"/>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blinds dir="vert"/>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71010" name="Rectangle 2"/>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b" anchorCtr="0" compatLnSpc="1"/>
          <a:lstStyle>
            <a:lvl1pPr algn="ctr" eaLnBrk="1" hangingPunct="1">
              <a:defRPr sz="1200">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1011" name="Rectangle 3"/>
          <p:cNvSpPr>
            <a:spLocks noGrp="1" noChangeArrowheads="1"/>
          </p:cNvSpPr>
          <p:nvPr>
            <p:ph type="sldNum" sz="quarter" idx="4"/>
          </p:nvPr>
        </p:nvSpPr>
        <p:spPr bwMode="auto">
          <a:xfrm>
            <a:off x="6553200" y="6248400"/>
            <a:ext cx="2133600" cy="457200"/>
          </a:xfrm>
          <a:prstGeom prst="rect">
            <a:avLst/>
          </a:prstGeom>
          <a:noFill/>
          <a:ln>
            <a:noFill/>
          </a:ln>
          <a:effectLst/>
        </p:spPr>
        <p:txBody>
          <a:bodyPr vert="horz" wrap="square" lIns="91440" tIns="45720" rIns="91440" bIns="45720" numCol="1" anchor="b" anchorCtr="0" compatLnSpc="1"/>
          <a:lstStyle>
            <a:lvl1pPr algn="r" eaLnBrk="1" hangingPunct="1">
              <a:defRPr sz="1200">
                <a:latin typeface="Arial Black" panose="020B0A040201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A6C5008-BDAA-47A6-AB60-310A107F08E0}" type="slidenum">
              <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Black" panose="020B0A04020102020204" pitchFamily="34" charset="0"/>
              <a:ea typeface="宋体" panose="02010600030101010101" pitchFamily="2" charset="-122"/>
              <a:cs typeface="+mn-cs"/>
            </a:endParaRPr>
          </a:p>
        </p:txBody>
      </p:sp>
      <p:grpSp>
        <p:nvGrpSpPr>
          <p:cNvPr id="1028" name="Group 4"/>
          <p:cNvGrpSpPr/>
          <p:nvPr/>
        </p:nvGrpSpPr>
        <p:grpSpPr>
          <a:xfrm>
            <a:off x="0" y="0"/>
            <a:ext cx="9144000" cy="546100"/>
            <a:chOff x="0" y="0"/>
            <a:chExt cx="5760" cy="344"/>
          </a:xfrm>
        </p:grpSpPr>
        <p:sp>
          <p:nvSpPr>
            <p:cNvPr id="1032"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33"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34" name="Rectangle 7"/>
            <p:cNvSpPr>
              <a:spLocks noChangeArrowheads="1"/>
            </p:cNvSpPr>
            <p:nvPr/>
          </p:nvSpPr>
          <p:spPr bwMode="auto">
            <a:xfrm>
              <a:off x="258" y="85"/>
              <a:ext cx="87" cy="89"/>
            </a:xfrm>
            <a:prstGeom prst="rect">
              <a:avLst/>
            </a:prstGeom>
            <a:solidFill>
              <a:schemeClr val="folHlink"/>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smtClean="0">
                <a:ln>
                  <a:noFill/>
                </a:ln>
                <a:solidFill>
                  <a:schemeClr val="hlink"/>
                </a:solidFill>
                <a:effectLst/>
                <a:uLnTx/>
                <a:uFillTx/>
                <a:latin typeface="Arial" panose="020B0604020202020204" pitchFamily="34" charset="0"/>
                <a:ea typeface="宋体" panose="02010600030101010101" pitchFamily="2" charset="-122"/>
                <a:cs typeface="+mn-cs"/>
              </a:endParaRPr>
            </a:p>
          </p:txBody>
        </p:sp>
        <p:sp>
          <p:nvSpPr>
            <p:cNvPr id="1035" name="Rectangle 8"/>
            <p:cNvSpPr>
              <a:spLocks noChangeArrowheads="1"/>
            </p:cNvSpPr>
            <p:nvPr/>
          </p:nvSpPr>
          <p:spPr bwMode="auto">
            <a:xfrm>
              <a:off x="345" y="0"/>
              <a:ext cx="88" cy="87"/>
            </a:xfrm>
            <a:prstGeom prst="rect">
              <a:avLst/>
            </a:prstGeom>
            <a:solidFill>
              <a:schemeClr val="folHlink"/>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smtClean="0">
                <a:ln>
                  <a:noFill/>
                </a:ln>
                <a:solidFill>
                  <a:schemeClr val="hlink"/>
                </a:solidFill>
                <a:effectLst/>
                <a:uLnTx/>
                <a:uFillTx/>
                <a:latin typeface="Arial" panose="020B0604020202020204" pitchFamily="34" charset="0"/>
                <a:ea typeface="宋体" panose="02010600030101010101" pitchFamily="2" charset="-122"/>
                <a:cs typeface="+mn-cs"/>
              </a:endParaRPr>
            </a:p>
          </p:txBody>
        </p:sp>
        <p:sp>
          <p:nvSpPr>
            <p:cNvPr id="1036" name="Rectangle 9"/>
            <p:cNvSpPr>
              <a:spLocks noChangeArrowheads="1"/>
            </p:cNvSpPr>
            <p:nvPr/>
          </p:nvSpPr>
          <p:spPr bwMode="auto">
            <a:xfrm>
              <a:off x="345" y="85"/>
              <a:ext cx="88" cy="89"/>
            </a:xfrm>
            <a:prstGeom prst="rect">
              <a:avLst/>
            </a:prstGeom>
            <a:solidFill>
              <a:schemeClr val="accent2"/>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1037" name="Rectangle 10"/>
            <p:cNvSpPr>
              <a:spLocks noChangeArrowheads="1"/>
            </p:cNvSpPr>
            <p:nvPr/>
          </p:nvSpPr>
          <p:spPr bwMode="auto">
            <a:xfrm>
              <a:off x="173" y="173"/>
              <a:ext cx="86" cy="87"/>
            </a:xfrm>
            <a:prstGeom prst="rect">
              <a:avLst/>
            </a:prstGeom>
            <a:solidFill>
              <a:schemeClr val="folHlink"/>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smtClean="0">
                <a:ln>
                  <a:noFill/>
                </a:ln>
                <a:solidFill>
                  <a:schemeClr val="hlink"/>
                </a:solidFill>
                <a:effectLst/>
                <a:uLnTx/>
                <a:uFillTx/>
                <a:latin typeface="Arial" panose="020B0604020202020204" pitchFamily="34" charset="0"/>
                <a:ea typeface="宋体" panose="02010600030101010101" pitchFamily="2" charset="-122"/>
                <a:cs typeface="+mn-cs"/>
              </a:endParaRPr>
            </a:p>
          </p:txBody>
        </p:sp>
        <p:sp>
          <p:nvSpPr>
            <p:cNvPr id="1038" name="Rectangle 11"/>
            <p:cNvSpPr>
              <a:spLocks noChangeArrowheads="1"/>
            </p:cNvSpPr>
            <p:nvPr/>
          </p:nvSpPr>
          <p:spPr bwMode="auto">
            <a:xfrm>
              <a:off x="83" y="86"/>
              <a:ext cx="89" cy="87"/>
            </a:xfrm>
            <a:prstGeom prst="rect">
              <a:avLst/>
            </a:prstGeom>
            <a:solidFill>
              <a:schemeClr val="bg2"/>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39" name="Rectangle 12"/>
            <p:cNvSpPr>
              <a:spLocks noChangeArrowheads="1"/>
            </p:cNvSpPr>
            <p:nvPr/>
          </p:nvSpPr>
          <p:spPr bwMode="auto">
            <a:xfrm>
              <a:off x="258" y="171"/>
              <a:ext cx="87" cy="87"/>
            </a:xfrm>
            <a:prstGeom prst="rect">
              <a:avLst/>
            </a:prstGeom>
            <a:solidFill>
              <a:schemeClr val="accent2"/>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sp>
          <p:nvSpPr>
            <p:cNvPr id="1040" name="Rectangle 13"/>
            <p:cNvSpPr>
              <a:spLocks noChangeArrowheads="1"/>
            </p:cNvSpPr>
            <p:nvPr/>
          </p:nvSpPr>
          <p:spPr bwMode="auto">
            <a:xfrm>
              <a:off x="173" y="258"/>
              <a:ext cx="86" cy="86"/>
            </a:xfrm>
            <a:prstGeom prst="rect">
              <a:avLst/>
            </a:prstGeom>
            <a:solidFill>
              <a:schemeClr val="accent2"/>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smtClean="0">
                <a:ln>
                  <a:noFill/>
                </a:ln>
                <a:solidFill>
                  <a:schemeClr val="accent2"/>
                </a:solidFill>
                <a:effectLst/>
                <a:uLnTx/>
                <a:uFillTx/>
                <a:latin typeface="Arial" panose="020B0604020202020204" pitchFamily="34" charset="0"/>
                <a:ea typeface="宋体" panose="02010600030101010101" pitchFamily="2" charset="-122"/>
                <a:cs typeface="+mn-cs"/>
              </a:endParaRPr>
            </a:p>
          </p:txBody>
        </p:sp>
      </p:grpSp>
      <p:sp>
        <p:nvSpPr>
          <p:cNvPr id="1029" name="Rectangle 14"/>
          <p:cNvSpPr>
            <a:spLocks noGrp="1"/>
          </p:cNvSpPr>
          <p:nvPr>
            <p:ph type="title"/>
          </p:nvPr>
        </p:nvSpPr>
        <p:spPr>
          <a:xfrm>
            <a:off x="457200" y="457200"/>
            <a:ext cx="8229600" cy="13716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30" name="Rectangle 15"/>
          <p:cNvSpPr>
            <a:spLocks noGrp="1"/>
          </p:cNvSpPr>
          <p:nvPr>
            <p:ph type="body" idx="1"/>
          </p:nvPr>
        </p:nvSpPr>
        <p:spPr>
          <a:xfrm>
            <a:off x="457200" y="1981200"/>
            <a:ext cx="8229600" cy="38862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71024" name="Rectangle 16"/>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b" anchorCtr="0" compatLnSpc="1"/>
          <a:lstStyle>
            <a:lvl1pPr eaLnBrk="1" hangingPunct="1">
              <a:defRPr sz="12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p:blinds dir="vert"/>
  </p:transition>
  <p:timing>
    <p:tnLst>
      <p:par>
        <p:cTn id="1" dur="indefinite" restart="never" nodeType="tmRoot"/>
      </p:par>
    </p:tnLst>
  </p:timing>
  <p:hf sldNum="0" hdr="0" ftr="0" dt="0"/>
  <p:txStyles>
    <p:titleStyle>
      <a:lvl1pPr algn="l" rtl="0" eaLnBrk="0" fontAlgn="base" hangingPunct="0">
        <a:spcBef>
          <a:spcPct val="0"/>
        </a:spcBef>
        <a:spcAft>
          <a:spcPct val="0"/>
        </a:spcAft>
        <a:defRPr sz="4400" kern="12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audio" Target="../media/audio1.wav"/></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oleObject" Target="../embeddings/oleObject1.bin"/></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5.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6.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灯片编号占位符 4"/>
          <p:cNvSpPr txBox="1">
            <a:spLocks noGrp="1"/>
          </p:cNvSpPr>
          <p:nvPr>
            <p:ph type="sldNum" sz="quarter" idx="11"/>
          </p:nvPr>
        </p:nvSpPr>
        <p:spPr/>
        <p:txBody>
          <a:bodyPr anchor="b" anchorCtr="0"/>
          <a:p>
            <a:pPr marL="0" indent="0" algn="r" eaLnBrk="1" hangingPunct="1">
              <a:spcBef>
                <a:spcPct val="0"/>
              </a:spcBef>
              <a:buClrTx/>
              <a:buSzTx/>
              <a:buFontTx/>
              <a:buNone/>
            </a:pPr>
            <a:fld id="{9A0DB2DC-4C9A-4742-B13C-FB6460FD3503}" type="slidenum">
              <a:rPr lang="en-US" altLang="zh-CN" sz="1200" dirty="0">
                <a:latin typeface="Arial Black" panose="020B0A04020102020204" pitchFamily="34" charset="0"/>
              </a:rPr>
            </a:fld>
            <a:endParaRPr lang="en-US" altLang="zh-CN" sz="1200" dirty="0">
              <a:latin typeface="Arial Black" panose="020B0A04020102020204" pitchFamily="34" charset="0"/>
            </a:endParaRPr>
          </a:p>
        </p:txBody>
      </p:sp>
      <p:sp>
        <p:nvSpPr>
          <p:cNvPr id="2052" name="Rectangle 4"/>
          <p:cNvSpPr>
            <a:spLocks noGrp="1" noChangeArrowheads="1"/>
          </p:cNvSpPr>
          <p:nvPr>
            <p:ph type="title"/>
          </p:nvPr>
        </p:nvSpPr>
        <p:spPr>
          <a:xfrm>
            <a:off x="1835150" y="981075"/>
            <a:ext cx="5400675" cy="741363"/>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4000" b="1" i="0" u="none" strike="noStrike" kern="1200" cap="none" spc="0" normalizeH="0" baseline="0" noProof="0" smtClean="0">
                <a:ln>
                  <a:noFill/>
                </a:ln>
                <a:solidFill>
                  <a:srgbClr val="336699"/>
                </a:solidFill>
                <a:effectLst>
                  <a:outerShdw blurRad="38100" dist="38100" dir="2700000" algn="tl">
                    <a:srgbClr val="C0C0C0"/>
                  </a:outerShdw>
                </a:effectLst>
                <a:uLnTx/>
                <a:uFillTx/>
                <a:latin typeface="Verdana" panose="020B0604030504040204" pitchFamily="34" charset="0"/>
                <a:ea typeface="+mj-ea"/>
                <a:cs typeface="Times New Roman" panose="02020603050405020304" pitchFamily="18" charset="0"/>
              </a:rPr>
              <a:t>第五章  语法制导翻译</a:t>
            </a:r>
            <a:endParaRPr kumimoji="0" lang="zh-CN" altLang="en-US" sz="4000" b="1" i="0" u="none" strike="noStrike" kern="1200" cap="none" spc="0" normalizeH="0" baseline="0" noProof="0" smtClean="0">
              <a:ln>
                <a:noFill/>
              </a:ln>
              <a:solidFill>
                <a:srgbClr val="336699"/>
              </a:solidFill>
              <a:effectLst>
                <a:outerShdw blurRad="38100" dist="38100" dir="2700000" algn="tl">
                  <a:srgbClr val="C0C0C0"/>
                </a:outerShdw>
              </a:effectLst>
              <a:uLnTx/>
              <a:uFillTx/>
              <a:latin typeface="Verdana" panose="020B0604030504040204" pitchFamily="34" charset="0"/>
              <a:ea typeface="+mj-ea"/>
              <a:cs typeface="Times New Roman" panose="02020603050405020304" pitchFamily="18" charset="0"/>
            </a:endParaRPr>
          </a:p>
        </p:txBody>
      </p:sp>
      <p:sp>
        <p:nvSpPr>
          <p:cNvPr id="2053" name="Rectangle 5"/>
          <p:cNvSpPr>
            <a:spLocks noGrp="1" noChangeArrowheads="1"/>
          </p:cNvSpPr>
          <p:nvPr>
            <p:ph idx="1"/>
          </p:nvPr>
        </p:nvSpPr>
        <p:spPr>
          <a:xfrm>
            <a:off x="1547813" y="2276475"/>
            <a:ext cx="6480175" cy="3313113"/>
          </a:xfrm>
        </p:spPr>
        <p:txBody>
          <a:bodyPr vert="horz" wrap="square" lIns="91440" tIns="45720" rIns="91440" bIns="45720" numCol="1" anchor="t" anchorCtr="0" compatLnSpc="1"/>
          <a:lstStyle/>
          <a:p>
            <a:pPr marL="609600" marR="0" lvl="0" indent="-609600" algn="l" defTabSz="914400" rtl="0" eaLnBrk="1" fontAlgn="base" latinLnBrk="0" hangingPunct="1">
              <a:lnSpc>
                <a:spcPct val="100000"/>
              </a:lnSpc>
              <a:spcBef>
                <a:spcPct val="20000"/>
              </a:spcBef>
              <a:spcAft>
                <a:spcPct val="0"/>
              </a:spcAft>
              <a:buClr>
                <a:srgbClr val="660066"/>
              </a:buClr>
              <a:buSzPct val="75000"/>
              <a:buFont typeface="Wingdings" panose="05000000000000000000" pitchFamily="2" charset="2"/>
              <a:buChar char="n"/>
              <a:defRPr/>
            </a:pPr>
            <a:r>
              <a:rPr kumimoji="0" lang="en-US" altLang="zh-CN" sz="3200" b="1" i="0" u="none" strike="noStrike" kern="1200" cap="none" spc="0" normalizeH="0" baseline="0" noProof="0" dirty="0" smtClean="0">
                <a:ln>
                  <a:noFill/>
                </a:ln>
                <a:solidFill>
                  <a:srgbClr val="660066"/>
                </a:solidFill>
                <a:effectLst/>
                <a:uLnTx/>
                <a:uFillTx/>
                <a:latin typeface="Times New Roman" panose="02020603050405020304" pitchFamily="18" charset="0"/>
                <a:ea typeface="+mn-ea"/>
                <a:cs typeface="Times New Roman" panose="02020603050405020304" pitchFamily="18" charset="0"/>
              </a:rPr>
              <a:t>5.1  </a:t>
            </a:r>
            <a:r>
              <a:rPr kumimoji="0" lang="zh-CN" altLang="en-US" sz="3200" b="1" i="0" u="none" strike="noStrike" kern="1200" cap="none" spc="0" normalizeH="0" baseline="0" noProof="0" dirty="0" smtClean="0">
                <a:ln>
                  <a:noFill/>
                </a:ln>
                <a:solidFill>
                  <a:srgbClr val="660066"/>
                </a:solidFill>
                <a:effectLst/>
                <a:uLnTx/>
                <a:uFillTx/>
                <a:latin typeface="Times New Roman" panose="02020603050405020304" pitchFamily="18" charset="0"/>
                <a:ea typeface="+mn-ea"/>
                <a:cs typeface="Times New Roman" panose="02020603050405020304" pitchFamily="18" charset="0"/>
              </a:rPr>
              <a:t>语法制导定义</a:t>
            </a:r>
            <a:endParaRPr kumimoji="0" lang="zh-CN" altLang="en-US" sz="3200" b="1" i="0" u="none" strike="noStrike" kern="1200" cap="none" spc="0" normalizeH="0" baseline="0" noProof="0" dirty="0" smtClean="0">
              <a:ln>
                <a:noFill/>
              </a:ln>
              <a:solidFill>
                <a:srgbClr val="660066"/>
              </a:solidFill>
              <a:effectLst/>
              <a:uLnTx/>
              <a:uFillTx/>
              <a:latin typeface="Times New Roman" panose="02020603050405020304" pitchFamily="18" charset="0"/>
              <a:ea typeface="+mn-ea"/>
              <a:cs typeface="Times New Roman" panose="02020603050405020304" pitchFamily="18" charset="0"/>
            </a:endParaRPr>
          </a:p>
          <a:p>
            <a:pPr marL="609600" marR="0" lvl="0" indent="-609600" algn="l" defTabSz="914400" rtl="0" eaLnBrk="1" fontAlgn="base" latinLnBrk="0" hangingPunct="1">
              <a:lnSpc>
                <a:spcPct val="100000"/>
              </a:lnSpc>
              <a:spcBef>
                <a:spcPct val="20000"/>
              </a:spcBef>
              <a:spcAft>
                <a:spcPct val="0"/>
              </a:spcAft>
              <a:buClr>
                <a:srgbClr val="660066"/>
              </a:buClr>
              <a:buSzPct val="75000"/>
              <a:buFont typeface="Wingdings" panose="05000000000000000000" pitchFamily="2" charset="2"/>
              <a:buChar char="n"/>
              <a:defRPr/>
            </a:pPr>
            <a:r>
              <a:rPr kumimoji="0" lang="en-US" altLang="zh-CN" sz="3200" b="1" i="0" u="none" strike="noStrike" kern="1200" cap="none" spc="0" normalizeH="0" baseline="0" noProof="0" dirty="0" smtClean="0">
                <a:ln>
                  <a:noFill/>
                </a:ln>
                <a:solidFill>
                  <a:srgbClr val="660066"/>
                </a:solidFill>
                <a:effectLst/>
                <a:uLnTx/>
                <a:uFillTx/>
                <a:latin typeface="Times New Roman" panose="02020603050405020304" pitchFamily="18" charset="0"/>
                <a:ea typeface="+mn-ea"/>
                <a:cs typeface="Times New Roman" panose="02020603050405020304" pitchFamily="18" charset="0"/>
              </a:rPr>
              <a:t>5.2  SDD</a:t>
            </a:r>
            <a:r>
              <a:rPr kumimoji="0" lang="zh-CN" altLang="en-US" sz="3200" b="1" i="0" u="none" strike="noStrike" kern="1200" cap="none" spc="0" normalizeH="0" baseline="0" noProof="0" dirty="0" smtClean="0">
                <a:ln>
                  <a:noFill/>
                </a:ln>
                <a:solidFill>
                  <a:srgbClr val="660066"/>
                </a:solidFill>
                <a:effectLst/>
                <a:uLnTx/>
                <a:uFillTx/>
                <a:latin typeface="Times New Roman" panose="02020603050405020304" pitchFamily="18" charset="0"/>
                <a:ea typeface="+mn-ea"/>
                <a:cs typeface="Times New Roman" panose="02020603050405020304" pitchFamily="18" charset="0"/>
              </a:rPr>
              <a:t>的求值顺序</a:t>
            </a:r>
            <a:endParaRPr kumimoji="0" lang="zh-CN" altLang="en-US" sz="3200" b="1" i="0" u="none" strike="noStrike" kern="1200" cap="none" spc="0" normalizeH="0" baseline="0" noProof="0" dirty="0" smtClean="0">
              <a:ln>
                <a:noFill/>
              </a:ln>
              <a:solidFill>
                <a:srgbClr val="660066"/>
              </a:solidFill>
              <a:effectLst/>
              <a:uLnTx/>
              <a:uFillTx/>
              <a:latin typeface="Times New Roman" panose="02020603050405020304" pitchFamily="18" charset="0"/>
              <a:ea typeface="+mn-ea"/>
              <a:cs typeface="Times New Roman" panose="02020603050405020304" pitchFamily="18" charset="0"/>
            </a:endParaRPr>
          </a:p>
          <a:p>
            <a:pPr marL="609600" marR="0" lvl="0" indent="-609600" algn="l" defTabSz="914400" rtl="0" eaLnBrk="1" fontAlgn="base" latinLnBrk="0" hangingPunct="1">
              <a:lnSpc>
                <a:spcPct val="100000"/>
              </a:lnSpc>
              <a:spcBef>
                <a:spcPct val="20000"/>
              </a:spcBef>
              <a:spcAft>
                <a:spcPct val="0"/>
              </a:spcAft>
              <a:buClr>
                <a:srgbClr val="660066"/>
              </a:buClr>
              <a:buSzPct val="75000"/>
              <a:buFont typeface="Wingdings" panose="05000000000000000000" pitchFamily="2" charset="2"/>
              <a:buChar char="n"/>
              <a:defRPr/>
            </a:pPr>
            <a:r>
              <a:rPr kumimoji="0" lang="en-US" altLang="zh-CN" sz="3200" b="1" i="0" u="none" strike="noStrike" kern="1200" cap="none" spc="0" normalizeH="0" baseline="0" noProof="0" dirty="0" smtClean="0">
                <a:ln>
                  <a:noFill/>
                </a:ln>
                <a:solidFill>
                  <a:schemeClr val="bg1">
                    <a:lumMod val="85000"/>
                  </a:schemeClr>
                </a:solidFill>
                <a:effectLst/>
                <a:uLnTx/>
                <a:uFillTx/>
                <a:latin typeface="Times New Roman" panose="02020603050405020304" pitchFamily="18" charset="0"/>
                <a:ea typeface="+mn-ea"/>
                <a:cs typeface="Times New Roman" panose="02020603050405020304" pitchFamily="18" charset="0"/>
              </a:rPr>
              <a:t>5.3  </a:t>
            </a:r>
            <a:r>
              <a:rPr kumimoji="0" lang="zh-CN" altLang="en-US" sz="3200" b="1" i="0" u="none" strike="noStrike" kern="1200" cap="none" spc="0" normalizeH="0" baseline="0" noProof="0" dirty="0" smtClean="0">
                <a:ln>
                  <a:noFill/>
                </a:ln>
                <a:solidFill>
                  <a:schemeClr val="bg1">
                    <a:lumMod val="85000"/>
                  </a:schemeClr>
                </a:solidFill>
                <a:effectLst/>
                <a:uLnTx/>
                <a:uFillTx/>
                <a:latin typeface="Times New Roman" panose="02020603050405020304" pitchFamily="18" charset="0"/>
                <a:ea typeface="+mn-ea"/>
                <a:cs typeface="Times New Roman" panose="02020603050405020304" pitchFamily="18" charset="0"/>
              </a:rPr>
              <a:t>语法制导翻译的应用</a:t>
            </a:r>
            <a:endParaRPr kumimoji="0" lang="zh-CN" altLang="en-US" sz="3200" b="1" i="0" u="none" strike="noStrike" kern="1200" cap="none" spc="0" normalizeH="0" baseline="0" noProof="0" dirty="0" smtClean="0">
              <a:ln>
                <a:noFill/>
              </a:ln>
              <a:solidFill>
                <a:schemeClr val="bg1">
                  <a:lumMod val="85000"/>
                </a:schemeClr>
              </a:solidFill>
              <a:effectLst/>
              <a:uLnTx/>
              <a:uFillTx/>
              <a:latin typeface="Times New Roman" panose="02020603050405020304" pitchFamily="18" charset="0"/>
              <a:ea typeface="+mn-ea"/>
              <a:cs typeface="Times New Roman" panose="02020603050405020304" pitchFamily="18" charset="0"/>
            </a:endParaRPr>
          </a:p>
          <a:p>
            <a:pPr marL="609600" marR="0" lvl="0" indent="-609600" algn="l" defTabSz="914400" rtl="0" eaLnBrk="1" fontAlgn="base" latinLnBrk="0" hangingPunct="1">
              <a:lnSpc>
                <a:spcPct val="100000"/>
              </a:lnSpc>
              <a:spcBef>
                <a:spcPct val="20000"/>
              </a:spcBef>
              <a:spcAft>
                <a:spcPct val="0"/>
              </a:spcAft>
              <a:buClr>
                <a:srgbClr val="660066"/>
              </a:buClr>
              <a:buSzPct val="75000"/>
              <a:buFont typeface="Wingdings" panose="05000000000000000000" pitchFamily="2" charset="2"/>
              <a:buChar char="n"/>
              <a:defRPr/>
            </a:pPr>
            <a:r>
              <a:rPr kumimoji="0" lang="en-US" altLang="zh-CN" sz="3200" b="1" i="0" u="none" strike="noStrike" kern="1200" cap="none" spc="0" normalizeH="0" baseline="0" noProof="0" dirty="0" smtClean="0">
                <a:ln>
                  <a:noFill/>
                </a:ln>
                <a:solidFill>
                  <a:srgbClr val="660066"/>
                </a:solidFill>
                <a:effectLst/>
                <a:uLnTx/>
                <a:uFillTx/>
                <a:latin typeface="Times New Roman" panose="02020603050405020304" pitchFamily="18" charset="0"/>
                <a:ea typeface="+mn-ea"/>
                <a:cs typeface="+mn-cs"/>
              </a:rPr>
              <a:t>5.4  </a:t>
            </a:r>
            <a:r>
              <a:rPr kumimoji="0" lang="zh-CN" altLang="en-US" sz="3200" b="1" i="0" u="none" strike="noStrike" kern="1200" cap="none" spc="0" normalizeH="0" baseline="0" noProof="0" dirty="0" smtClean="0">
                <a:ln>
                  <a:noFill/>
                </a:ln>
                <a:solidFill>
                  <a:srgbClr val="660066"/>
                </a:solidFill>
                <a:effectLst/>
                <a:uLnTx/>
                <a:uFillTx/>
                <a:latin typeface="Times New Roman" panose="02020603050405020304" pitchFamily="18" charset="0"/>
                <a:ea typeface="+mn-ea"/>
                <a:cs typeface="+mn-cs"/>
              </a:rPr>
              <a:t>语法制导的翻译方案</a:t>
            </a:r>
            <a:endParaRPr kumimoji="0" lang="zh-CN" altLang="en-US" sz="3200" b="1" i="0" u="none" strike="noStrike" kern="1200" cap="none" spc="0" normalizeH="0" baseline="0" noProof="0" dirty="0" smtClean="0">
              <a:ln>
                <a:noFill/>
              </a:ln>
              <a:solidFill>
                <a:srgbClr val="660066"/>
              </a:solidFill>
              <a:effectLst/>
              <a:uLnTx/>
              <a:uFillTx/>
              <a:latin typeface="Times New Roman" panose="02020603050405020304" pitchFamily="18" charset="0"/>
              <a:ea typeface="+mn-ea"/>
              <a:cs typeface="+mn-cs"/>
            </a:endParaRPr>
          </a:p>
          <a:p>
            <a:pPr marL="609600" marR="0" lvl="0" indent="-609600" algn="l" defTabSz="914400" rtl="0" eaLnBrk="1" fontAlgn="base" latinLnBrk="0" hangingPunct="1">
              <a:lnSpc>
                <a:spcPct val="100000"/>
              </a:lnSpc>
              <a:spcBef>
                <a:spcPct val="20000"/>
              </a:spcBef>
              <a:spcAft>
                <a:spcPct val="0"/>
              </a:spcAft>
              <a:buClr>
                <a:srgbClr val="660066"/>
              </a:buClr>
              <a:buSzPct val="75000"/>
              <a:buFont typeface="Wingdings" panose="05000000000000000000" pitchFamily="2" charset="2"/>
              <a:buChar char="n"/>
              <a:defRPr/>
            </a:pPr>
            <a:r>
              <a:rPr kumimoji="0" lang="en-US" altLang="zh-CN" sz="3200" b="1" i="0" u="none" strike="noStrike" kern="1200" cap="none" spc="0" normalizeH="0" baseline="0" noProof="0" dirty="0">
                <a:ln>
                  <a:noFill/>
                </a:ln>
                <a:solidFill>
                  <a:srgbClr val="660066"/>
                </a:solidFill>
                <a:effectLst/>
                <a:uLnTx/>
                <a:uFillTx/>
                <a:latin typeface="Times New Roman" panose="02020603050405020304" pitchFamily="18" charset="0"/>
                <a:ea typeface="+mn-ea"/>
                <a:cs typeface="+mn-cs"/>
              </a:rPr>
              <a:t>5.5  </a:t>
            </a:r>
            <a:r>
              <a:rPr kumimoji="0" lang="zh-CN" altLang="en-US" sz="3200" b="1" i="0" u="none" strike="noStrike" kern="1200" cap="none" spc="0" normalizeH="0" baseline="0" noProof="0" dirty="0">
                <a:ln>
                  <a:noFill/>
                </a:ln>
                <a:solidFill>
                  <a:srgbClr val="660066"/>
                </a:solidFill>
                <a:effectLst/>
                <a:uLnTx/>
                <a:uFillTx/>
                <a:latin typeface="Times New Roman" panose="02020603050405020304" pitchFamily="18" charset="0"/>
                <a:ea typeface="+mn-ea"/>
                <a:cs typeface="+mn-cs"/>
              </a:rPr>
              <a:t>实现</a:t>
            </a:r>
            <a:r>
              <a:rPr kumimoji="0" lang="en-US" altLang="zh-CN" sz="3200" b="1" i="0" u="none" strike="noStrike" kern="1200" cap="none" spc="0" normalizeH="0" baseline="0" noProof="0" dirty="0">
                <a:ln>
                  <a:noFill/>
                </a:ln>
                <a:solidFill>
                  <a:srgbClr val="660066"/>
                </a:solidFill>
                <a:effectLst/>
                <a:uLnTx/>
                <a:uFillTx/>
                <a:latin typeface="Times New Roman" panose="02020603050405020304" pitchFamily="18" charset="0"/>
                <a:ea typeface="+mn-ea"/>
                <a:cs typeface="+mn-cs"/>
              </a:rPr>
              <a:t>L</a:t>
            </a:r>
            <a:r>
              <a:rPr kumimoji="0" lang="zh-CN" altLang="en-US" sz="3200" b="1" i="0" u="none" strike="noStrike" kern="1200" cap="none" spc="0" normalizeH="0" baseline="0" noProof="0" dirty="0">
                <a:ln>
                  <a:noFill/>
                </a:ln>
                <a:solidFill>
                  <a:srgbClr val="660066"/>
                </a:solidFill>
                <a:effectLst/>
                <a:uLnTx/>
                <a:uFillTx/>
                <a:latin typeface="Times New Roman" panose="02020603050405020304" pitchFamily="18" charset="0"/>
                <a:ea typeface="+mn-ea"/>
                <a:cs typeface="+mn-cs"/>
              </a:rPr>
              <a:t>属性的</a:t>
            </a:r>
            <a:r>
              <a:rPr kumimoji="0" lang="en-US" altLang="zh-CN" sz="3200" b="1" i="0" u="none" strike="noStrike" kern="1200" cap="none" spc="0" normalizeH="0" baseline="0" noProof="0" dirty="0">
                <a:ln>
                  <a:noFill/>
                </a:ln>
                <a:solidFill>
                  <a:srgbClr val="660066"/>
                </a:solidFill>
                <a:effectLst/>
                <a:uLnTx/>
                <a:uFillTx/>
                <a:latin typeface="Times New Roman" panose="02020603050405020304" pitchFamily="18" charset="0"/>
                <a:ea typeface="+mn-ea"/>
                <a:cs typeface="+mn-cs"/>
              </a:rPr>
              <a:t>SDD</a:t>
            </a:r>
            <a:endParaRPr kumimoji="0" lang="en-US" altLang="zh-CN" sz="3200" b="1" i="0" u="none" strike="noStrike" kern="1200" cap="none" spc="0" normalizeH="0" baseline="0" noProof="0" dirty="0">
              <a:ln>
                <a:noFill/>
              </a:ln>
              <a:solidFill>
                <a:srgbClr val="660066"/>
              </a:solidFill>
              <a:effectLst/>
              <a:uLnTx/>
              <a:uFillTx/>
              <a:latin typeface="Times New Roman" panose="02020603050405020304" pitchFamily="18" charset="0"/>
              <a:ea typeface="+mn-ea"/>
              <a:cs typeface="+mn-cs"/>
            </a:endParaRPr>
          </a:p>
        </p:txBody>
      </p:sp>
    </p:spTree>
  </p:cSld>
  <p:clrMapOvr>
    <a:masterClrMapping/>
  </p:clrMapOvr>
  <p:transition spd="med">
    <p:split/>
    <p:sndAc>
      <p:stSnd>
        <p:snd r:embed="rId1" name="click.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afterEffect">
                                  <p:stCondLst>
                                    <p:cond delay="0"/>
                                  </p:stCondLst>
                                  <p:childTnLst>
                                    <p:set>
                                      <p:cBhvr>
                                        <p:cTn id="6" dur="1" fill="hold">
                                          <p:stCondLst>
                                            <p:cond delay="0"/>
                                          </p:stCondLst>
                                        </p:cTn>
                                        <p:tgtEl>
                                          <p:spTgt spid="2053">
                                            <p:txEl>
                                              <p:charRg st="0" end="12"/>
                                            </p:txEl>
                                          </p:spTgt>
                                        </p:tgtEl>
                                        <p:attrNameLst>
                                          <p:attrName>style.visibility</p:attrName>
                                        </p:attrNameLst>
                                      </p:cBhvr>
                                      <p:to>
                                        <p:strVal val="visible"/>
                                      </p:to>
                                    </p:set>
                                    <p:anim calcmode="lin" valueType="num">
                                      <p:cBhvr>
                                        <p:cTn id="7" dur="500" decel="50000" fill="hold">
                                          <p:stCondLst>
                                            <p:cond delay="0"/>
                                          </p:stCondLst>
                                        </p:cTn>
                                        <p:tgtEl>
                                          <p:spTgt spid="2053">
                                            <p:txEl>
                                              <p:charRg st="0" end="12"/>
                                            </p:txEl>
                                          </p:spTgt>
                                        </p:tgtEl>
                                        <p:attrNameLst>
                                          <p:attrName>style.rotation</p:attrName>
                                        </p:attrNameLst>
                                      </p:cBhvr>
                                      <p:tavLst>
                                        <p:tav tm="0">
                                          <p:val>
                                            <p:fltVal val="-90.000000"/>
                                          </p:val>
                                        </p:tav>
                                        <p:tav tm="100000">
                                          <p:val>
                                            <p:fltVal val="0.000000"/>
                                          </p:val>
                                        </p:tav>
                                      </p:tavLst>
                                    </p:anim>
                                    <p:anim calcmode="lin" valueType="num">
                                      <p:cBhvr>
                                        <p:cTn id="8" dur="500" decel="50000" fill="hold">
                                          <p:stCondLst>
                                            <p:cond delay="0"/>
                                          </p:stCondLst>
                                        </p:cTn>
                                        <p:tgtEl>
                                          <p:spTgt spid="2053">
                                            <p:txEl>
                                              <p:charRg st="0" end="12"/>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2053">
                                            <p:txEl>
                                              <p:charRg st="0" end="12"/>
                                            </p:txEl>
                                          </p:spTgt>
                                        </p:tgtEl>
                                        <p:attrNameLst>
                                          <p:attrName>ppt_w</p:attrName>
                                        </p:attrNameLst>
                                      </p:cBhvr>
                                      <p:tavLst>
                                        <p:tav tm="0">
                                          <p:val>
                                            <p:strVal val="#ppt_w*.05"/>
                                          </p:val>
                                        </p:tav>
                                        <p:tav tm="100000">
                                          <p:val>
                                            <p:strVal val="#ppt_w"/>
                                          </p:val>
                                        </p:tav>
                                      </p:tavLst>
                                    </p:anim>
                                    <p:anim calcmode="lin" valueType="num">
                                      <p:cBhvr>
                                        <p:cTn id="10" dur="1000" fill="hold"/>
                                        <p:tgtEl>
                                          <p:spTgt spid="2053">
                                            <p:txEl>
                                              <p:charRg st="0" end="12"/>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2053">
                                            <p:txEl>
                                              <p:charRg st="0" end="12"/>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2053">
                                            <p:txEl>
                                              <p:charRg st="0" end="12"/>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2053">
                                            <p:txEl>
                                              <p:charRg st="0" end="12"/>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2053">
                                            <p:txEl>
                                              <p:charRg st="0" end="12"/>
                                            </p:txEl>
                                          </p:spTgt>
                                        </p:tgtEl>
                                      </p:cBhvr>
                                    </p:animEffect>
                                  </p:childTnLst>
                                </p:cTn>
                              </p:par>
                            </p:childTnLst>
                          </p:cTn>
                        </p:par>
                        <p:par>
                          <p:cTn id="15" fill="hold">
                            <p:stCondLst>
                              <p:cond delay="1000"/>
                            </p:stCondLst>
                            <p:childTnLst>
                              <p:par>
                                <p:cTn id="16" presetID="25" presetClass="entr" presetSubtype="0" fill="hold" grpId="0" nodeType="afterEffect">
                                  <p:stCondLst>
                                    <p:cond delay="0"/>
                                  </p:stCondLst>
                                  <p:childTnLst>
                                    <p:set>
                                      <p:cBhvr>
                                        <p:cTn id="17" dur="1" fill="hold">
                                          <p:stCondLst>
                                            <p:cond delay="0"/>
                                          </p:stCondLst>
                                        </p:cTn>
                                        <p:tgtEl>
                                          <p:spTgt spid="2053">
                                            <p:txEl>
                                              <p:charRg st="12" end="26"/>
                                            </p:txEl>
                                          </p:spTgt>
                                        </p:tgtEl>
                                        <p:attrNameLst>
                                          <p:attrName>style.visibility</p:attrName>
                                        </p:attrNameLst>
                                      </p:cBhvr>
                                      <p:to>
                                        <p:strVal val="visible"/>
                                      </p:to>
                                    </p:set>
                                    <p:anim calcmode="lin" valueType="num">
                                      <p:cBhvr>
                                        <p:cTn id="18" dur="500" decel="50000" fill="hold">
                                          <p:stCondLst>
                                            <p:cond delay="0"/>
                                          </p:stCondLst>
                                        </p:cTn>
                                        <p:tgtEl>
                                          <p:spTgt spid="2053">
                                            <p:txEl>
                                              <p:charRg st="12" end="26"/>
                                            </p:txEl>
                                          </p:spTgt>
                                        </p:tgtEl>
                                        <p:attrNameLst>
                                          <p:attrName>style.rotation</p:attrName>
                                        </p:attrNameLst>
                                      </p:cBhvr>
                                      <p:tavLst>
                                        <p:tav tm="0">
                                          <p:val>
                                            <p:fltVal val="-90.000000"/>
                                          </p:val>
                                        </p:tav>
                                        <p:tav tm="100000">
                                          <p:val>
                                            <p:fltVal val="0.000000"/>
                                          </p:val>
                                        </p:tav>
                                      </p:tavLst>
                                    </p:anim>
                                    <p:anim calcmode="lin" valueType="num">
                                      <p:cBhvr>
                                        <p:cTn id="19" dur="500" decel="50000" fill="hold">
                                          <p:stCondLst>
                                            <p:cond delay="0"/>
                                          </p:stCondLst>
                                        </p:cTn>
                                        <p:tgtEl>
                                          <p:spTgt spid="2053">
                                            <p:txEl>
                                              <p:charRg st="12" end="26"/>
                                            </p:txEl>
                                          </p:spTgt>
                                        </p:tgtEl>
                                        <p:attrNameLst>
                                          <p:attrName>ppt_w</p:attrName>
                                        </p:attrNameLst>
                                      </p:cBhvr>
                                      <p:tavLst>
                                        <p:tav tm="0">
                                          <p:val>
                                            <p:strVal val="#ppt_w"/>
                                          </p:val>
                                        </p:tav>
                                        <p:tav tm="100000">
                                          <p:val>
                                            <p:strVal val="#ppt_w*.05"/>
                                          </p:val>
                                        </p:tav>
                                      </p:tavLst>
                                    </p:anim>
                                    <p:anim calcmode="lin" valueType="num">
                                      <p:cBhvr>
                                        <p:cTn id="20" dur="500" accel="50000" fill="hold">
                                          <p:stCondLst>
                                            <p:cond delay="500"/>
                                          </p:stCondLst>
                                        </p:cTn>
                                        <p:tgtEl>
                                          <p:spTgt spid="2053">
                                            <p:txEl>
                                              <p:charRg st="12" end="26"/>
                                            </p:txEl>
                                          </p:spTgt>
                                        </p:tgtEl>
                                        <p:attrNameLst>
                                          <p:attrName>ppt_w</p:attrName>
                                        </p:attrNameLst>
                                      </p:cBhvr>
                                      <p:tavLst>
                                        <p:tav tm="0">
                                          <p:val>
                                            <p:strVal val="#ppt_w*.05"/>
                                          </p:val>
                                        </p:tav>
                                        <p:tav tm="100000">
                                          <p:val>
                                            <p:strVal val="#ppt_w"/>
                                          </p:val>
                                        </p:tav>
                                      </p:tavLst>
                                    </p:anim>
                                    <p:anim calcmode="lin" valueType="num">
                                      <p:cBhvr>
                                        <p:cTn id="21" dur="1000" fill="hold"/>
                                        <p:tgtEl>
                                          <p:spTgt spid="2053">
                                            <p:txEl>
                                              <p:charRg st="12" end="26"/>
                                            </p:txEl>
                                          </p:spTgt>
                                        </p:tgtEl>
                                        <p:attrNameLst>
                                          <p:attrName>ppt_h</p:attrName>
                                        </p:attrNameLst>
                                      </p:cBhvr>
                                      <p:tavLst>
                                        <p:tav tm="0">
                                          <p:val>
                                            <p:strVal val="#ppt_h"/>
                                          </p:val>
                                        </p:tav>
                                        <p:tav tm="100000">
                                          <p:val>
                                            <p:strVal val="#ppt_h"/>
                                          </p:val>
                                        </p:tav>
                                      </p:tavLst>
                                    </p:anim>
                                    <p:anim calcmode="lin" valueType="num">
                                      <p:cBhvr>
                                        <p:cTn id="22" dur="500" decel="50000" fill="hold">
                                          <p:stCondLst>
                                            <p:cond delay="0"/>
                                          </p:stCondLst>
                                        </p:cTn>
                                        <p:tgtEl>
                                          <p:spTgt spid="2053">
                                            <p:txEl>
                                              <p:charRg st="12" end="26"/>
                                            </p:txEl>
                                          </p:spTgt>
                                        </p:tgtEl>
                                        <p:attrNameLst>
                                          <p:attrName>ppt_x</p:attrName>
                                        </p:attrNameLst>
                                      </p:cBhvr>
                                      <p:tavLst>
                                        <p:tav tm="0">
                                          <p:val>
                                            <p:strVal val="#ppt_x+.4"/>
                                          </p:val>
                                        </p:tav>
                                        <p:tav tm="100000">
                                          <p:val>
                                            <p:strVal val="#ppt_x"/>
                                          </p:val>
                                        </p:tav>
                                      </p:tavLst>
                                    </p:anim>
                                    <p:anim calcmode="lin" valueType="num">
                                      <p:cBhvr>
                                        <p:cTn id="23" dur="500" decel="50000" fill="hold">
                                          <p:stCondLst>
                                            <p:cond delay="0"/>
                                          </p:stCondLst>
                                        </p:cTn>
                                        <p:tgtEl>
                                          <p:spTgt spid="2053">
                                            <p:txEl>
                                              <p:charRg st="12" end="26"/>
                                            </p:txEl>
                                          </p:spTgt>
                                        </p:tgtEl>
                                        <p:attrNameLst>
                                          <p:attrName>ppt_y</p:attrName>
                                        </p:attrNameLst>
                                      </p:cBhvr>
                                      <p:tavLst>
                                        <p:tav tm="0">
                                          <p:val>
                                            <p:strVal val="#ppt_y-.2"/>
                                          </p:val>
                                        </p:tav>
                                        <p:tav tm="100000">
                                          <p:val>
                                            <p:strVal val="#ppt_y+.1"/>
                                          </p:val>
                                        </p:tav>
                                      </p:tavLst>
                                    </p:anim>
                                    <p:anim calcmode="lin" valueType="num">
                                      <p:cBhvr>
                                        <p:cTn id="24" dur="500" accel="50000" fill="hold">
                                          <p:stCondLst>
                                            <p:cond delay="500"/>
                                          </p:stCondLst>
                                        </p:cTn>
                                        <p:tgtEl>
                                          <p:spTgt spid="2053">
                                            <p:txEl>
                                              <p:charRg st="12" end="26"/>
                                            </p:txEl>
                                          </p:spTgt>
                                        </p:tgtEl>
                                        <p:attrNameLst>
                                          <p:attrName>ppt_y</p:attrName>
                                        </p:attrNameLst>
                                      </p:cBhvr>
                                      <p:tavLst>
                                        <p:tav tm="0">
                                          <p:val>
                                            <p:strVal val="#ppt_y+.1"/>
                                          </p:val>
                                        </p:tav>
                                        <p:tav tm="100000">
                                          <p:val>
                                            <p:strVal val="#ppt_y"/>
                                          </p:val>
                                        </p:tav>
                                      </p:tavLst>
                                    </p:anim>
                                    <p:animEffect transition="in" filter="fade">
                                      <p:cBhvr>
                                        <p:cTn id="25" dur="1000" decel="50000">
                                          <p:stCondLst>
                                            <p:cond delay="0"/>
                                          </p:stCondLst>
                                        </p:cTn>
                                        <p:tgtEl>
                                          <p:spTgt spid="2053">
                                            <p:txEl>
                                              <p:charRg st="12" end="26"/>
                                            </p:txEl>
                                          </p:spTgt>
                                        </p:tgtEl>
                                      </p:cBhvr>
                                    </p:animEffect>
                                  </p:childTnLst>
                                </p:cTn>
                              </p:par>
                            </p:childTnLst>
                          </p:cTn>
                        </p:par>
                        <p:par>
                          <p:cTn id="26" fill="hold">
                            <p:stCondLst>
                              <p:cond delay="2000"/>
                            </p:stCondLst>
                            <p:childTnLst>
                              <p:par>
                                <p:cTn id="27" presetID="25" presetClass="entr" presetSubtype="0" fill="hold" grpId="0" nodeType="afterEffect">
                                  <p:stCondLst>
                                    <p:cond delay="0"/>
                                  </p:stCondLst>
                                  <p:childTnLst>
                                    <p:set>
                                      <p:cBhvr>
                                        <p:cTn id="28" dur="1" fill="hold">
                                          <p:stCondLst>
                                            <p:cond delay="0"/>
                                          </p:stCondLst>
                                        </p:cTn>
                                        <p:tgtEl>
                                          <p:spTgt spid="2053">
                                            <p:txEl>
                                              <p:charRg st="26" end="41"/>
                                            </p:txEl>
                                          </p:spTgt>
                                        </p:tgtEl>
                                        <p:attrNameLst>
                                          <p:attrName>style.visibility</p:attrName>
                                        </p:attrNameLst>
                                      </p:cBhvr>
                                      <p:to>
                                        <p:strVal val="visible"/>
                                      </p:to>
                                    </p:set>
                                    <p:anim calcmode="lin" valueType="num">
                                      <p:cBhvr>
                                        <p:cTn id="29" dur="500" decel="50000" fill="hold">
                                          <p:stCondLst>
                                            <p:cond delay="0"/>
                                          </p:stCondLst>
                                        </p:cTn>
                                        <p:tgtEl>
                                          <p:spTgt spid="2053">
                                            <p:txEl>
                                              <p:charRg st="26" end="41"/>
                                            </p:txEl>
                                          </p:spTgt>
                                        </p:tgtEl>
                                        <p:attrNameLst>
                                          <p:attrName>style.rotation</p:attrName>
                                        </p:attrNameLst>
                                      </p:cBhvr>
                                      <p:tavLst>
                                        <p:tav tm="0">
                                          <p:val>
                                            <p:fltVal val="-90.000000"/>
                                          </p:val>
                                        </p:tav>
                                        <p:tav tm="100000">
                                          <p:val>
                                            <p:fltVal val="0.000000"/>
                                          </p:val>
                                        </p:tav>
                                      </p:tavLst>
                                    </p:anim>
                                    <p:anim calcmode="lin" valueType="num">
                                      <p:cBhvr>
                                        <p:cTn id="30" dur="500" decel="50000" fill="hold">
                                          <p:stCondLst>
                                            <p:cond delay="0"/>
                                          </p:stCondLst>
                                        </p:cTn>
                                        <p:tgtEl>
                                          <p:spTgt spid="2053">
                                            <p:txEl>
                                              <p:charRg st="26" end="41"/>
                                            </p:txEl>
                                          </p:spTgt>
                                        </p:tgtEl>
                                        <p:attrNameLst>
                                          <p:attrName>ppt_w</p:attrName>
                                        </p:attrNameLst>
                                      </p:cBhvr>
                                      <p:tavLst>
                                        <p:tav tm="0">
                                          <p:val>
                                            <p:strVal val="#ppt_w"/>
                                          </p:val>
                                        </p:tav>
                                        <p:tav tm="100000">
                                          <p:val>
                                            <p:strVal val="#ppt_w*.05"/>
                                          </p:val>
                                        </p:tav>
                                      </p:tavLst>
                                    </p:anim>
                                    <p:anim calcmode="lin" valueType="num">
                                      <p:cBhvr>
                                        <p:cTn id="31" dur="500" accel="50000" fill="hold">
                                          <p:stCondLst>
                                            <p:cond delay="500"/>
                                          </p:stCondLst>
                                        </p:cTn>
                                        <p:tgtEl>
                                          <p:spTgt spid="2053">
                                            <p:txEl>
                                              <p:charRg st="26" end="41"/>
                                            </p:txEl>
                                          </p:spTgt>
                                        </p:tgtEl>
                                        <p:attrNameLst>
                                          <p:attrName>ppt_w</p:attrName>
                                        </p:attrNameLst>
                                      </p:cBhvr>
                                      <p:tavLst>
                                        <p:tav tm="0">
                                          <p:val>
                                            <p:strVal val="#ppt_w*.05"/>
                                          </p:val>
                                        </p:tav>
                                        <p:tav tm="100000">
                                          <p:val>
                                            <p:strVal val="#ppt_w"/>
                                          </p:val>
                                        </p:tav>
                                      </p:tavLst>
                                    </p:anim>
                                    <p:anim calcmode="lin" valueType="num">
                                      <p:cBhvr>
                                        <p:cTn id="32" dur="1000" fill="hold"/>
                                        <p:tgtEl>
                                          <p:spTgt spid="2053">
                                            <p:txEl>
                                              <p:charRg st="26" end="41"/>
                                            </p:txEl>
                                          </p:spTgt>
                                        </p:tgtEl>
                                        <p:attrNameLst>
                                          <p:attrName>ppt_h</p:attrName>
                                        </p:attrNameLst>
                                      </p:cBhvr>
                                      <p:tavLst>
                                        <p:tav tm="0">
                                          <p:val>
                                            <p:strVal val="#ppt_h"/>
                                          </p:val>
                                        </p:tav>
                                        <p:tav tm="100000">
                                          <p:val>
                                            <p:strVal val="#ppt_h"/>
                                          </p:val>
                                        </p:tav>
                                      </p:tavLst>
                                    </p:anim>
                                    <p:anim calcmode="lin" valueType="num">
                                      <p:cBhvr>
                                        <p:cTn id="33" dur="500" decel="50000" fill="hold">
                                          <p:stCondLst>
                                            <p:cond delay="0"/>
                                          </p:stCondLst>
                                        </p:cTn>
                                        <p:tgtEl>
                                          <p:spTgt spid="2053">
                                            <p:txEl>
                                              <p:charRg st="26" end="41"/>
                                            </p:txEl>
                                          </p:spTgt>
                                        </p:tgtEl>
                                        <p:attrNameLst>
                                          <p:attrName>ppt_x</p:attrName>
                                        </p:attrNameLst>
                                      </p:cBhvr>
                                      <p:tavLst>
                                        <p:tav tm="0">
                                          <p:val>
                                            <p:strVal val="#ppt_x+.4"/>
                                          </p:val>
                                        </p:tav>
                                        <p:tav tm="100000">
                                          <p:val>
                                            <p:strVal val="#ppt_x"/>
                                          </p:val>
                                        </p:tav>
                                      </p:tavLst>
                                    </p:anim>
                                    <p:anim calcmode="lin" valueType="num">
                                      <p:cBhvr>
                                        <p:cTn id="34" dur="500" decel="50000" fill="hold">
                                          <p:stCondLst>
                                            <p:cond delay="0"/>
                                          </p:stCondLst>
                                        </p:cTn>
                                        <p:tgtEl>
                                          <p:spTgt spid="2053">
                                            <p:txEl>
                                              <p:charRg st="26" end="41"/>
                                            </p:txEl>
                                          </p:spTgt>
                                        </p:tgtEl>
                                        <p:attrNameLst>
                                          <p:attrName>ppt_y</p:attrName>
                                        </p:attrNameLst>
                                      </p:cBhvr>
                                      <p:tavLst>
                                        <p:tav tm="0">
                                          <p:val>
                                            <p:strVal val="#ppt_y-.2"/>
                                          </p:val>
                                        </p:tav>
                                        <p:tav tm="100000">
                                          <p:val>
                                            <p:strVal val="#ppt_y+.1"/>
                                          </p:val>
                                        </p:tav>
                                      </p:tavLst>
                                    </p:anim>
                                    <p:anim calcmode="lin" valueType="num">
                                      <p:cBhvr>
                                        <p:cTn id="35" dur="500" accel="50000" fill="hold">
                                          <p:stCondLst>
                                            <p:cond delay="500"/>
                                          </p:stCondLst>
                                        </p:cTn>
                                        <p:tgtEl>
                                          <p:spTgt spid="2053">
                                            <p:txEl>
                                              <p:charRg st="26" end="41"/>
                                            </p:txEl>
                                          </p:spTgt>
                                        </p:tgtEl>
                                        <p:attrNameLst>
                                          <p:attrName>ppt_y</p:attrName>
                                        </p:attrNameLst>
                                      </p:cBhvr>
                                      <p:tavLst>
                                        <p:tav tm="0">
                                          <p:val>
                                            <p:strVal val="#ppt_y+.1"/>
                                          </p:val>
                                        </p:tav>
                                        <p:tav tm="100000">
                                          <p:val>
                                            <p:strVal val="#ppt_y"/>
                                          </p:val>
                                        </p:tav>
                                      </p:tavLst>
                                    </p:anim>
                                    <p:animEffect transition="in" filter="fade">
                                      <p:cBhvr>
                                        <p:cTn id="36" dur="1000" decel="50000">
                                          <p:stCondLst>
                                            <p:cond delay="0"/>
                                          </p:stCondLst>
                                        </p:cTn>
                                        <p:tgtEl>
                                          <p:spTgt spid="2053">
                                            <p:txEl>
                                              <p:charRg st="26" end="41"/>
                                            </p:txEl>
                                          </p:spTgt>
                                        </p:tgtEl>
                                      </p:cBhvr>
                                    </p:animEffect>
                                  </p:childTnLst>
                                </p:cTn>
                              </p:par>
                            </p:childTnLst>
                          </p:cTn>
                        </p:par>
                        <p:par>
                          <p:cTn id="37" fill="hold">
                            <p:stCondLst>
                              <p:cond delay="3000"/>
                            </p:stCondLst>
                            <p:childTnLst>
                              <p:par>
                                <p:cTn id="38" presetID="25" presetClass="entr" presetSubtype="0" fill="hold" grpId="0" nodeType="afterEffect">
                                  <p:stCondLst>
                                    <p:cond delay="0"/>
                                  </p:stCondLst>
                                  <p:childTnLst>
                                    <p:set>
                                      <p:cBhvr>
                                        <p:cTn id="39" dur="1" fill="hold">
                                          <p:stCondLst>
                                            <p:cond delay="0"/>
                                          </p:stCondLst>
                                        </p:cTn>
                                        <p:tgtEl>
                                          <p:spTgt spid="2053">
                                            <p:txEl>
                                              <p:charRg st="41" end="56"/>
                                            </p:txEl>
                                          </p:spTgt>
                                        </p:tgtEl>
                                        <p:attrNameLst>
                                          <p:attrName>style.visibility</p:attrName>
                                        </p:attrNameLst>
                                      </p:cBhvr>
                                      <p:to>
                                        <p:strVal val="visible"/>
                                      </p:to>
                                    </p:set>
                                    <p:anim calcmode="lin" valueType="num">
                                      <p:cBhvr>
                                        <p:cTn id="40" dur="500" decel="50000" fill="hold">
                                          <p:stCondLst>
                                            <p:cond delay="0"/>
                                          </p:stCondLst>
                                        </p:cTn>
                                        <p:tgtEl>
                                          <p:spTgt spid="2053">
                                            <p:txEl>
                                              <p:charRg st="41" end="56"/>
                                            </p:txEl>
                                          </p:spTgt>
                                        </p:tgtEl>
                                        <p:attrNameLst>
                                          <p:attrName>style.rotation</p:attrName>
                                        </p:attrNameLst>
                                      </p:cBhvr>
                                      <p:tavLst>
                                        <p:tav tm="0">
                                          <p:val>
                                            <p:fltVal val="-90.000000"/>
                                          </p:val>
                                        </p:tav>
                                        <p:tav tm="100000">
                                          <p:val>
                                            <p:fltVal val="0.000000"/>
                                          </p:val>
                                        </p:tav>
                                      </p:tavLst>
                                    </p:anim>
                                    <p:anim calcmode="lin" valueType="num">
                                      <p:cBhvr>
                                        <p:cTn id="41" dur="500" decel="50000" fill="hold">
                                          <p:stCondLst>
                                            <p:cond delay="0"/>
                                          </p:stCondLst>
                                        </p:cTn>
                                        <p:tgtEl>
                                          <p:spTgt spid="2053">
                                            <p:txEl>
                                              <p:charRg st="41" end="56"/>
                                            </p:txEl>
                                          </p:spTgt>
                                        </p:tgtEl>
                                        <p:attrNameLst>
                                          <p:attrName>ppt_w</p:attrName>
                                        </p:attrNameLst>
                                      </p:cBhvr>
                                      <p:tavLst>
                                        <p:tav tm="0">
                                          <p:val>
                                            <p:strVal val="#ppt_w"/>
                                          </p:val>
                                        </p:tav>
                                        <p:tav tm="100000">
                                          <p:val>
                                            <p:strVal val="#ppt_w*.05"/>
                                          </p:val>
                                        </p:tav>
                                      </p:tavLst>
                                    </p:anim>
                                    <p:anim calcmode="lin" valueType="num">
                                      <p:cBhvr>
                                        <p:cTn id="42" dur="500" accel="50000" fill="hold">
                                          <p:stCondLst>
                                            <p:cond delay="500"/>
                                          </p:stCondLst>
                                        </p:cTn>
                                        <p:tgtEl>
                                          <p:spTgt spid="2053">
                                            <p:txEl>
                                              <p:charRg st="41" end="56"/>
                                            </p:txEl>
                                          </p:spTgt>
                                        </p:tgtEl>
                                        <p:attrNameLst>
                                          <p:attrName>ppt_w</p:attrName>
                                        </p:attrNameLst>
                                      </p:cBhvr>
                                      <p:tavLst>
                                        <p:tav tm="0">
                                          <p:val>
                                            <p:strVal val="#ppt_w*.05"/>
                                          </p:val>
                                        </p:tav>
                                        <p:tav tm="100000">
                                          <p:val>
                                            <p:strVal val="#ppt_w"/>
                                          </p:val>
                                        </p:tav>
                                      </p:tavLst>
                                    </p:anim>
                                    <p:anim calcmode="lin" valueType="num">
                                      <p:cBhvr>
                                        <p:cTn id="43" dur="1000" fill="hold"/>
                                        <p:tgtEl>
                                          <p:spTgt spid="2053">
                                            <p:txEl>
                                              <p:charRg st="41" end="56"/>
                                            </p:txEl>
                                          </p:spTgt>
                                        </p:tgtEl>
                                        <p:attrNameLst>
                                          <p:attrName>ppt_h</p:attrName>
                                        </p:attrNameLst>
                                      </p:cBhvr>
                                      <p:tavLst>
                                        <p:tav tm="0">
                                          <p:val>
                                            <p:strVal val="#ppt_h"/>
                                          </p:val>
                                        </p:tav>
                                        <p:tav tm="100000">
                                          <p:val>
                                            <p:strVal val="#ppt_h"/>
                                          </p:val>
                                        </p:tav>
                                      </p:tavLst>
                                    </p:anim>
                                    <p:anim calcmode="lin" valueType="num">
                                      <p:cBhvr>
                                        <p:cTn id="44" dur="500" decel="50000" fill="hold">
                                          <p:stCondLst>
                                            <p:cond delay="0"/>
                                          </p:stCondLst>
                                        </p:cTn>
                                        <p:tgtEl>
                                          <p:spTgt spid="2053">
                                            <p:txEl>
                                              <p:charRg st="41" end="56"/>
                                            </p:txEl>
                                          </p:spTgt>
                                        </p:tgtEl>
                                        <p:attrNameLst>
                                          <p:attrName>ppt_x</p:attrName>
                                        </p:attrNameLst>
                                      </p:cBhvr>
                                      <p:tavLst>
                                        <p:tav tm="0">
                                          <p:val>
                                            <p:strVal val="#ppt_x+.4"/>
                                          </p:val>
                                        </p:tav>
                                        <p:tav tm="100000">
                                          <p:val>
                                            <p:strVal val="#ppt_x"/>
                                          </p:val>
                                        </p:tav>
                                      </p:tavLst>
                                    </p:anim>
                                    <p:anim calcmode="lin" valueType="num">
                                      <p:cBhvr>
                                        <p:cTn id="45" dur="500" decel="50000" fill="hold">
                                          <p:stCondLst>
                                            <p:cond delay="0"/>
                                          </p:stCondLst>
                                        </p:cTn>
                                        <p:tgtEl>
                                          <p:spTgt spid="2053">
                                            <p:txEl>
                                              <p:charRg st="41" end="56"/>
                                            </p:txEl>
                                          </p:spTgt>
                                        </p:tgtEl>
                                        <p:attrNameLst>
                                          <p:attrName>ppt_y</p:attrName>
                                        </p:attrNameLst>
                                      </p:cBhvr>
                                      <p:tavLst>
                                        <p:tav tm="0">
                                          <p:val>
                                            <p:strVal val="#ppt_y-.2"/>
                                          </p:val>
                                        </p:tav>
                                        <p:tav tm="100000">
                                          <p:val>
                                            <p:strVal val="#ppt_y+.1"/>
                                          </p:val>
                                        </p:tav>
                                      </p:tavLst>
                                    </p:anim>
                                    <p:anim calcmode="lin" valueType="num">
                                      <p:cBhvr>
                                        <p:cTn id="46" dur="500" accel="50000" fill="hold">
                                          <p:stCondLst>
                                            <p:cond delay="500"/>
                                          </p:stCondLst>
                                        </p:cTn>
                                        <p:tgtEl>
                                          <p:spTgt spid="2053">
                                            <p:txEl>
                                              <p:charRg st="41" end="56"/>
                                            </p:txEl>
                                          </p:spTgt>
                                        </p:tgtEl>
                                        <p:attrNameLst>
                                          <p:attrName>ppt_y</p:attrName>
                                        </p:attrNameLst>
                                      </p:cBhvr>
                                      <p:tavLst>
                                        <p:tav tm="0">
                                          <p:val>
                                            <p:strVal val="#ppt_y+.1"/>
                                          </p:val>
                                        </p:tav>
                                        <p:tav tm="100000">
                                          <p:val>
                                            <p:strVal val="#ppt_y"/>
                                          </p:val>
                                        </p:tav>
                                      </p:tavLst>
                                    </p:anim>
                                    <p:animEffect transition="in" filter="fade">
                                      <p:cBhvr>
                                        <p:cTn id="47" dur="1000" decel="50000">
                                          <p:stCondLst>
                                            <p:cond delay="0"/>
                                          </p:stCondLst>
                                        </p:cTn>
                                        <p:tgtEl>
                                          <p:spTgt spid="2053">
                                            <p:txEl>
                                              <p:charRg st="41" end="56"/>
                                            </p:txEl>
                                          </p:spTgt>
                                        </p:tgtEl>
                                      </p:cBhvr>
                                    </p:animEffect>
                                  </p:childTnLst>
                                </p:cTn>
                              </p:par>
                            </p:childTnLst>
                          </p:cTn>
                        </p:par>
                        <p:par>
                          <p:cTn id="48" fill="hold">
                            <p:stCondLst>
                              <p:cond delay="4000"/>
                            </p:stCondLst>
                            <p:childTnLst>
                              <p:par>
                                <p:cTn id="49" presetID="25" presetClass="entr" presetSubtype="0" fill="hold" grpId="0" nodeType="afterEffect">
                                  <p:stCondLst>
                                    <p:cond delay="0"/>
                                  </p:stCondLst>
                                  <p:childTnLst>
                                    <p:set>
                                      <p:cBhvr>
                                        <p:cTn id="50" dur="1" fill="hold">
                                          <p:stCondLst>
                                            <p:cond delay="0"/>
                                          </p:stCondLst>
                                        </p:cTn>
                                        <p:tgtEl>
                                          <p:spTgt spid="2053">
                                            <p:txEl>
                                              <p:charRg st="56" end="71"/>
                                            </p:txEl>
                                          </p:spTgt>
                                        </p:tgtEl>
                                        <p:attrNameLst>
                                          <p:attrName>style.visibility</p:attrName>
                                        </p:attrNameLst>
                                      </p:cBhvr>
                                      <p:to>
                                        <p:strVal val="visible"/>
                                      </p:to>
                                    </p:set>
                                    <p:anim calcmode="lin" valueType="num">
                                      <p:cBhvr>
                                        <p:cTn id="51" dur="500" decel="50000" fill="hold">
                                          <p:stCondLst>
                                            <p:cond delay="0"/>
                                          </p:stCondLst>
                                        </p:cTn>
                                        <p:tgtEl>
                                          <p:spTgt spid="2053">
                                            <p:txEl>
                                              <p:charRg st="56" end="71"/>
                                            </p:txEl>
                                          </p:spTgt>
                                        </p:tgtEl>
                                        <p:attrNameLst>
                                          <p:attrName>style.rotation</p:attrName>
                                        </p:attrNameLst>
                                      </p:cBhvr>
                                      <p:tavLst>
                                        <p:tav tm="0">
                                          <p:val>
                                            <p:fltVal val="-90.000000"/>
                                          </p:val>
                                        </p:tav>
                                        <p:tav tm="100000">
                                          <p:val>
                                            <p:fltVal val="0.000000"/>
                                          </p:val>
                                        </p:tav>
                                      </p:tavLst>
                                    </p:anim>
                                    <p:anim calcmode="lin" valueType="num">
                                      <p:cBhvr>
                                        <p:cTn id="52" dur="500" decel="50000" fill="hold">
                                          <p:stCondLst>
                                            <p:cond delay="0"/>
                                          </p:stCondLst>
                                        </p:cTn>
                                        <p:tgtEl>
                                          <p:spTgt spid="2053">
                                            <p:txEl>
                                              <p:charRg st="56" end="71"/>
                                            </p:txEl>
                                          </p:spTgt>
                                        </p:tgtEl>
                                        <p:attrNameLst>
                                          <p:attrName>ppt_w</p:attrName>
                                        </p:attrNameLst>
                                      </p:cBhvr>
                                      <p:tavLst>
                                        <p:tav tm="0">
                                          <p:val>
                                            <p:strVal val="#ppt_w"/>
                                          </p:val>
                                        </p:tav>
                                        <p:tav tm="100000">
                                          <p:val>
                                            <p:strVal val="#ppt_w*.05"/>
                                          </p:val>
                                        </p:tav>
                                      </p:tavLst>
                                    </p:anim>
                                    <p:anim calcmode="lin" valueType="num">
                                      <p:cBhvr>
                                        <p:cTn id="53" dur="500" accel="50000" fill="hold">
                                          <p:stCondLst>
                                            <p:cond delay="500"/>
                                          </p:stCondLst>
                                        </p:cTn>
                                        <p:tgtEl>
                                          <p:spTgt spid="2053">
                                            <p:txEl>
                                              <p:charRg st="56" end="71"/>
                                            </p:txEl>
                                          </p:spTgt>
                                        </p:tgtEl>
                                        <p:attrNameLst>
                                          <p:attrName>ppt_w</p:attrName>
                                        </p:attrNameLst>
                                      </p:cBhvr>
                                      <p:tavLst>
                                        <p:tav tm="0">
                                          <p:val>
                                            <p:strVal val="#ppt_w*.05"/>
                                          </p:val>
                                        </p:tav>
                                        <p:tav tm="100000">
                                          <p:val>
                                            <p:strVal val="#ppt_w"/>
                                          </p:val>
                                        </p:tav>
                                      </p:tavLst>
                                    </p:anim>
                                    <p:anim calcmode="lin" valueType="num">
                                      <p:cBhvr>
                                        <p:cTn id="54" dur="1000" fill="hold"/>
                                        <p:tgtEl>
                                          <p:spTgt spid="2053">
                                            <p:txEl>
                                              <p:charRg st="56" end="71"/>
                                            </p:txEl>
                                          </p:spTgt>
                                        </p:tgtEl>
                                        <p:attrNameLst>
                                          <p:attrName>ppt_h</p:attrName>
                                        </p:attrNameLst>
                                      </p:cBhvr>
                                      <p:tavLst>
                                        <p:tav tm="0">
                                          <p:val>
                                            <p:strVal val="#ppt_h"/>
                                          </p:val>
                                        </p:tav>
                                        <p:tav tm="100000">
                                          <p:val>
                                            <p:strVal val="#ppt_h"/>
                                          </p:val>
                                        </p:tav>
                                      </p:tavLst>
                                    </p:anim>
                                    <p:anim calcmode="lin" valueType="num">
                                      <p:cBhvr>
                                        <p:cTn id="55" dur="500" decel="50000" fill="hold">
                                          <p:stCondLst>
                                            <p:cond delay="0"/>
                                          </p:stCondLst>
                                        </p:cTn>
                                        <p:tgtEl>
                                          <p:spTgt spid="2053">
                                            <p:txEl>
                                              <p:charRg st="56" end="71"/>
                                            </p:txEl>
                                          </p:spTgt>
                                        </p:tgtEl>
                                        <p:attrNameLst>
                                          <p:attrName>ppt_x</p:attrName>
                                        </p:attrNameLst>
                                      </p:cBhvr>
                                      <p:tavLst>
                                        <p:tav tm="0">
                                          <p:val>
                                            <p:strVal val="#ppt_x+.4"/>
                                          </p:val>
                                        </p:tav>
                                        <p:tav tm="100000">
                                          <p:val>
                                            <p:strVal val="#ppt_x"/>
                                          </p:val>
                                        </p:tav>
                                      </p:tavLst>
                                    </p:anim>
                                    <p:anim calcmode="lin" valueType="num">
                                      <p:cBhvr>
                                        <p:cTn id="56" dur="500" decel="50000" fill="hold">
                                          <p:stCondLst>
                                            <p:cond delay="0"/>
                                          </p:stCondLst>
                                        </p:cTn>
                                        <p:tgtEl>
                                          <p:spTgt spid="2053">
                                            <p:txEl>
                                              <p:charRg st="56" end="71"/>
                                            </p:txEl>
                                          </p:spTgt>
                                        </p:tgtEl>
                                        <p:attrNameLst>
                                          <p:attrName>ppt_y</p:attrName>
                                        </p:attrNameLst>
                                      </p:cBhvr>
                                      <p:tavLst>
                                        <p:tav tm="0">
                                          <p:val>
                                            <p:strVal val="#ppt_y-.2"/>
                                          </p:val>
                                        </p:tav>
                                        <p:tav tm="100000">
                                          <p:val>
                                            <p:strVal val="#ppt_y+.1"/>
                                          </p:val>
                                        </p:tav>
                                      </p:tavLst>
                                    </p:anim>
                                    <p:anim calcmode="lin" valueType="num">
                                      <p:cBhvr>
                                        <p:cTn id="57" dur="500" accel="50000" fill="hold">
                                          <p:stCondLst>
                                            <p:cond delay="500"/>
                                          </p:stCondLst>
                                        </p:cTn>
                                        <p:tgtEl>
                                          <p:spTgt spid="2053">
                                            <p:txEl>
                                              <p:charRg st="56" end="71"/>
                                            </p:txEl>
                                          </p:spTgt>
                                        </p:tgtEl>
                                        <p:attrNameLst>
                                          <p:attrName>ppt_y</p:attrName>
                                        </p:attrNameLst>
                                      </p:cBhvr>
                                      <p:tavLst>
                                        <p:tav tm="0">
                                          <p:val>
                                            <p:strVal val="#ppt_y+.1"/>
                                          </p:val>
                                        </p:tav>
                                        <p:tav tm="100000">
                                          <p:val>
                                            <p:strVal val="#ppt_y"/>
                                          </p:val>
                                        </p:tav>
                                      </p:tavLst>
                                    </p:anim>
                                    <p:animEffect transition="in" filter="fade">
                                      <p:cBhvr>
                                        <p:cTn id="58" dur="1000" decel="50000">
                                          <p:stCondLst>
                                            <p:cond delay="0"/>
                                          </p:stCondLst>
                                        </p:cTn>
                                        <p:tgtEl>
                                          <p:spTgt spid="2053">
                                            <p:txEl>
                                              <p:charRg st="56" end="7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4" name="灯片编号占位符 4"/>
          <p:cNvSpPr txBox="1">
            <a:spLocks noGrp="1"/>
          </p:cNvSpPr>
          <p:nvPr>
            <p:ph type="sldNum" sz="quarter" idx="11"/>
          </p:nvPr>
        </p:nvSpPr>
        <p:spPr/>
        <p:txBody>
          <a:bodyPr anchor="b" anchorCtr="0"/>
          <a:p>
            <a:pPr marL="0" indent="0" algn="r" eaLnBrk="1" hangingPunct="1">
              <a:spcBef>
                <a:spcPct val="0"/>
              </a:spcBef>
              <a:buClrTx/>
              <a:buSzTx/>
              <a:buFontTx/>
              <a:buNone/>
            </a:pPr>
            <a:fld id="{9A0DB2DC-4C9A-4742-B13C-FB6460FD3503}" type="slidenum">
              <a:rPr lang="en-US" altLang="zh-CN" sz="1200" dirty="0">
                <a:latin typeface="Arial Black" panose="020B0A04020102020204" pitchFamily="34" charset="0"/>
              </a:rPr>
            </a:fld>
            <a:endParaRPr lang="en-US" altLang="zh-CN" sz="1200" dirty="0">
              <a:latin typeface="Arial Black" panose="020B0A04020102020204" pitchFamily="34" charset="0"/>
            </a:endParaRPr>
          </a:p>
        </p:txBody>
      </p:sp>
      <p:pic>
        <p:nvPicPr>
          <p:cNvPr id="13315" name="图片 1"/>
          <p:cNvPicPr>
            <a:picLocks noChangeAspect="1"/>
          </p:cNvPicPr>
          <p:nvPr/>
        </p:nvPicPr>
        <p:blipFill>
          <a:blip r:embed="rId1"/>
          <a:stretch>
            <a:fillRect/>
          </a:stretch>
        </p:blipFill>
        <p:spPr>
          <a:xfrm>
            <a:off x="468313" y="981075"/>
            <a:ext cx="7978775" cy="4622800"/>
          </a:xfrm>
          <a:prstGeom prst="rect">
            <a:avLst/>
          </a:prstGeom>
          <a:noFill/>
          <a:ln w="9525">
            <a:noFill/>
          </a:ln>
        </p:spPr>
      </p:pic>
    </p:spTree>
  </p:cSld>
  <p:clrMapOvr>
    <a:masterClrMapping/>
  </p:clrMapOvr>
  <p:transition>
    <p:blinds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灯片编号占位符 4"/>
          <p:cNvSpPr txBox="1">
            <a:spLocks noGrp="1"/>
          </p:cNvSpPr>
          <p:nvPr>
            <p:ph type="sldNum" sz="quarter" idx="11"/>
          </p:nvPr>
        </p:nvSpPr>
        <p:spPr/>
        <p:txBody>
          <a:bodyPr anchor="b" anchorCtr="0"/>
          <a:p>
            <a:pPr marL="0" indent="0" algn="r" eaLnBrk="1" hangingPunct="1">
              <a:spcBef>
                <a:spcPct val="0"/>
              </a:spcBef>
              <a:buClrTx/>
              <a:buSzTx/>
              <a:buFontTx/>
              <a:buNone/>
            </a:pPr>
            <a:fld id="{9A0DB2DC-4C9A-4742-B13C-FB6460FD3503}" type="slidenum">
              <a:rPr lang="en-US" altLang="zh-CN" sz="1200" dirty="0">
                <a:latin typeface="Arial Black" panose="020B0A04020102020204" pitchFamily="34" charset="0"/>
              </a:rPr>
            </a:fld>
            <a:endParaRPr lang="en-US" altLang="zh-CN" sz="1200" dirty="0">
              <a:latin typeface="Arial Black" panose="020B0A04020102020204" pitchFamily="34" charset="0"/>
            </a:endParaRPr>
          </a:p>
        </p:txBody>
      </p:sp>
      <p:sp>
        <p:nvSpPr>
          <p:cNvPr id="6147" name="Text Box 4"/>
          <p:cNvSpPr txBox="1">
            <a:spLocks noChangeArrowheads="1"/>
          </p:cNvSpPr>
          <p:nvPr/>
        </p:nvSpPr>
        <p:spPr bwMode="auto">
          <a:xfrm>
            <a:off x="323850" y="1916113"/>
            <a:ext cx="8075613"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731520" marR="0" lvl="2" indent="-182880" algn="l" defTabSz="914400" rtl="0" eaLnBrk="1" fontAlgn="auto" latinLnBrk="0" hangingPunct="1">
              <a:lnSpc>
                <a:spcPct val="100000"/>
              </a:lnSpc>
              <a:spcBef>
                <a:spcPts val="600"/>
              </a:spcBef>
              <a:spcAft>
                <a:spcPts val="0"/>
              </a:spcAft>
              <a:buClr>
                <a:srgbClr val="4F81BD"/>
              </a:buClr>
              <a:buSzPct val="90000"/>
              <a:buFont typeface="Arial" panose="020B0604020202020204" pitchFamily="34" charset="0"/>
              <a:buChar char="•"/>
              <a:defRPr/>
            </a:pPr>
            <a:r>
              <a:rPr kumimoji="0" lang="zh-CN" altLang="en-US" sz="2400" b="0" i="0" u="none" strike="noStrike" kern="1200" cap="none" spc="0" normalizeH="0" baseline="0" noProof="0" dirty="0" smtClean="0">
                <a:ln>
                  <a:noFill/>
                </a:ln>
                <a:solidFill>
                  <a:srgbClr val="0000FF"/>
                </a:solidFill>
                <a:effectLst/>
                <a:uLnTx/>
                <a:uFillTx/>
                <a:latin typeface="楷体" panose="02010609060101010101" pitchFamily="49" charset="-122"/>
                <a:ea typeface="楷体" panose="02010609060101010101" pitchFamily="49" charset="-122"/>
                <a:cs typeface="Times New Roman" panose="02020603050405020304" pitchFamily="18" charset="0"/>
                <a:sym typeface="+mn-ea"/>
              </a:rPr>
              <a:t>语法制导定义</a:t>
            </a:r>
            <a:r>
              <a:rPr kumimoji="0" lang="zh-CN" altLang="en-US" sz="2400" b="0" i="0" u="none" strike="noStrike" kern="1200" cap="none" spc="0" normalizeH="0" baseline="0" noProof="0" dirty="0" smtClean="0">
                <a:ln>
                  <a:noFill/>
                </a:ln>
                <a:solidFill>
                  <a:srgbClr val="000000"/>
                </a:solidFill>
                <a:effectLst/>
                <a:uLnTx/>
                <a:uFillTx/>
                <a:latin typeface="楷体" panose="02010609060101010101" pitchFamily="49" charset="-122"/>
                <a:ea typeface="楷体" panose="02010609060101010101" pitchFamily="49" charset="-122"/>
                <a:cs typeface="Times New Roman" panose="02020603050405020304" pitchFamily="18" charset="0"/>
                <a:sym typeface="+mn-ea"/>
              </a:rPr>
              <a:t>SDD</a:t>
            </a:r>
            <a:r>
              <a:rPr kumimoji="0" lang="zh-CN" altLang="en-US"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：文法产生式和语义规则分开</a:t>
            </a:r>
            <a:endParaRPr kumimoji="0" lang="zh-CN" altLang="en-US"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endParaRPr>
          </a:p>
          <a:p>
            <a:pPr marL="1005840" marR="0" lvl="3" indent="-182880" algn="l" defTabSz="914400" rtl="0" eaLnBrk="1" fontAlgn="auto" latinLnBrk="0" hangingPunct="1">
              <a:lnSpc>
                <a:spcPct val="100000"/>
              </a:lnSpc>
              <a:spcBef>
                <a:spcPts val="600"/>
              </a:spcBef>
              <a:spcAft>
                <a:spcPts val="0"/>
              </a:spcAft>
              <a:buClr>
                <a:srgbClr val="4F81BD"/>
              </a:buClr>
              <a:buSzTx/>
              <a:buFont typeface="Arial" panose="020B0604020202020204" pitchFamily="34" charset="0"/>
              <a:buChar char="•"/>
              <a:defRPr/>
            </a:pPr>
            <a:r>
              <a:rPr kumimoji="0" lang="zh-CN" altLang="en-US"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说明了关于语言翻译的高层次规格，隐藏了许多具体实现细节，不必显式说明语义规则计算的顺序</a:t>
            </a:r>
            <a:endParaRPr kumimoji="0" lang="zh-CN" altLang="en-US"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endParaRPr>
          </a:p>
          <a:p>
            <a:pPr marL="1005840" marR="0" lvl="3" indent="-182880" algn="l" defTabSz="914400" rtl="0" eaLnBrk="1" fontAlgn="auto" latinLnBrk="0" hangingPunct="1">
              <a:lnSpc>
                <a:spcPct val="100000"/>
              </a:lnSpc>
              <a:spcBef>
                <a:spcPts val="600"/>
              </a:spcBef>
              <a:spcAft>
                <a:spcPts val="0"/>
              </a:spcAft>
              <a:buClr>
                <a:srgbClr val="4F81BD"/>
              </a:buClr>
              <a:buSzTx/>
              <a:buFont typeface="Arial" panose="020B0604020202020204" pitchFamily="34" charset="0"/>
              <a:buChar char="•"/>
              <a:defRPr/>
            </a:pPr>
            <a:r>
              <a:rPr kumimoji="0" lang="zh-CN" altLang="en-US"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易读、适合作为对语法制导翻译的规约（描述）</a:t>
            </a:r>
            <a:endParaRPr kumimoji="0" lang="en-US" altLang="zh-CN"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endParaRPr>
          </a:p>
          <a:p>
            <a:pPr marL="822960" marR="0" lvl="3" indent="0" algn="l" defTabSz="914400" rtl="0" eaLnBrk="1" fontAlgn="auto" latinLnBrk="0" hangingPunct="1">
              <a:lnSpc>
                <a:spcPct val="100000"/>
              </a:lnSpc>
              <a:spcBef>
                <a:spcPts val="600"/>
              </a:spcBef>
              <a:spcAft>
                <a:spcPts val="0"/>
              </a:spcAft>
              <a:buClr>
                <a:srgbClr val="4F81BD"/>
              </a:buClr>
              <a:buSzTx/>
              <a:buFont typeface="Wingdings" panose="05000000000000000000" pitchFamily="2" charset="2"/>
              <a:buNone/>
              <a:defRPr/>
            </a:pPr>
            <a:endParaRPr kumimoji="0" lang="zh-CN" altLang="en-US"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endParaRPr>
          </a:p>
          <a:p>
            <a:pPr marL="731520" marR="0" lvl="2" indent="-182880" algn="l" defTabSz="914400" rtl="0" eaLnBrk="1" fontAlgn="auto" latinLnBrk="0" hangingPunct="1">
              <a:lnSpc>
                <a:spcPct val="100000"/>
              </a:lnSpc>
              <a:spcBef>
                <a:spcPts val="600"/>
              </a:spcBef>
              <a:spcAft>
                <a:spcPts val="0"/>
              </a:spcAft>
              <a:buClr>
                <a:srgbClr val="4F81BD"/>
              </a:buClr>
              <a:buSzPct val="90000"/>
              <a:buFont typeface="Arial" panose="020B0604020202020204" pitchFamily="34" charset="0"/>
              <a:buChar char="•"/>
              <a:defRPr/>
            </a:pPr>
            <a:r>
              <a:rPr kumimoji="0" lang="zh-CN" altLang="en-US" sz="2400" b="0" i="0" u="none" strike="noStrike" kern="1200" cap="none" spc="0" normalizeH="0" baseline="0" noProof="0" dirty="0" smtClean="0">
                <a:ln>
                  <a:noFill/>
                </a:ln>
                <a:solidFill>
                  <a:srgbClr val="000000"/>
                </a:solidFill>
                <a:effectLst/>
                <a:uLnTx/>
                <a:uFillTx/>
                <a:latin typeface="楷体" panose="02010609060101010101" pitchFamily="49" charset="-122"/>
                <a:ea typeface="楷体" panose="02010609060101010101" pitchFamily="49" charset="-122"/>
                <a:cs typeface="Times New Roman" panose="02020603050405020304" pitchFamily="18" charset="0"/>
                <a:sym typeface="+mn-ea"/>
              </a:rPr>
              <a:t>语法制导</a:t>
            </a:r>
            <a:r>
              <a:rPr kumimoji="0" lang="zh-CN" altLang="en-US" sz="2400" b="0" i="0" u="none" strike="noStrike" kern="1200" cap="none" spc="0" normalizeH="0" baseline="0" noProof="0" dirty="0" smtClean="0">
                <a:ln>
                  <a:noFill/>
                </a:ln>
                <a:solidFill>
                  <a:srgbClr val="0000FF"/>
                </a:solidFill>
                <a:effectLst/>
                <a:uLnTx/>
                <a:uFillTx/>
                <a:latin typeface="楷体" panose="02010609060101010101" pitchFamily="49" charset="-122"/>
                <a:ea typeface="楷体" panose="02010609060101010101" pitchFamily="49" charset="-122"/>
                <a:cs typeface="Times New Roman" panose="02020603050405020304" pitchFamily="18" charset="0"/>
                <a:sym typeface="+mn-ea"/>
              </a:rPr>
              <a:t>翻译方案</a:t>
            </a:r>
            <a:r>
              <a:rPr kumimoji="0" lang="en-US" altLang="zh-CN" sz="2400" b="0" i="0" u="none" strike="noStrike" kern="1200" cap="none" spc="0" normalizeH="0" baseline="0" noProof="0" dirty="0" smtClean="0">
                <a:ln>
                  <a:noFill/>
                </a:ln>
                <a:solidFill>
                  <a:srgbClr val="000000"/>
                </a:solidFill>
                <a:effectLst/>
                <a:uLnTx/>
                <a:uFillTx/>
                <a:latin typeface="楷体" panose="02010609060101010101" pitchFamily="49" charset="-122"/>
                <a:ea typeface="楷体" panose="02010609060101010101" pitchFamily="49" charset="-122"/>
                <a:cs typeface="Times New Roman" panose="02020603050405020304" pitchFamily="18" charset="0"/>
                <a:sym typeface="+mn-ea"/>
              </a:rPr>
              <a:t>SDT</a:t>
            </a:r>
            <a:r>
              <a:rPr kumimoji="0" lang="zh-CN" altLang="en-US"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：文法产生式和语义规则交错</a:t>
            </a:r>
            <a:endParaRPr kumimoji="0" lang="zh-CN" altLang="en-US"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endParaRPr>
          </a:p>
          <a:p>
            <a:pPr marL="1005840" marR="0" lvl="3" indent="-182880" algn="l" defTabSz="914400" rtl="0" eaLnBrk="1" fontAlgn="auto" latinLnBrk="0" hangingPunct="1">
              <a:lnSpc>
                <a:spcPct val="100000"/>
              </a:lnSpc>
              <a:spcBef>
                <a:spcPts val="600"/>
              </a:spcBef>
              <a:spcAft>
                <a:spcPts val="0"/>
              </a:spcAft>
              <a:buClr>
                <a:srgbClr val="4F81BD"/>
              </a:buClr>
              <a:buSzTx/>
              <a:buFont typeface="Arial" panose="020B0604020202020204" pitchFamily="34" charset="0"/>
              <a:buChar char="•"/>
              <a:defRPr/>
            </a:pPr>
            <a:r>
              <a:rPr kumimoji="0" lang="zh-CN" altLang="en-US"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把语义规则用{}括起来，插入到规则右部的合适位置上，显式指明了语义规则的计算顺序，以便说明某些实现细节，是</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SDD</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的具体实施方案，</a:t>
            </a:r>
            <a:endParaRPr kumimoji="0" lang="zh-CN" altLang="en-US"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endParaRPr>
          </a:p>
          <a:p>
            <a:pPr marL="1005840" marR="0" lvl="3" indent="-182880" algn="l" defTabSz="914400" rtl="0" eaLnBrk="1" fontAlgn="auto" latinLnBrk="0" hangingPunct="1">
              <a:lnSpc>
                <a:spcPct val="100000"/>
              </a:lnSpc>
              <a:spcBef>
                <a:spcPts val="600"/>
              </a:spcBef>
              <a:spcAft>
                <a:spcPts val="0"/>
              </a:spcAft>
              <a:buClr>
                <a:srgbClr val="4F81BD"/>
              </a:buClr>
              <a:buSzTx/>
              <a:buFont typeface="Arial" panose="020B0604020202020204" pitchFamily="34" charset="0"/>
              <a:buChar char="•"/>
              <a:defRPr/>
            </a:pPr>
            <a:r>
              <a:rPr kumimoji="0" lang="zh-CN" altLang="en-US"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高效、适合用于语法制导翻译的实现</a:t>
            </a: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4340" name="矩形 1"/>
          <p:cNvSpPr/>
          <p:nvPr/>
        </p:nvSpPr>
        <p:spPr>
          <a:xfrm>
            <a:off x="539750" y="981075"/>
            <a:ext cx="4852988" cy="522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a:spcBef>
                <a:spcPct val="0"/>
              </a:spcBef>
              <a:buClrTx/>
              <a:buSzTx/>
              <a:buFontTx/>
              <a:buNone/>
            </a:pPr>
            <a:r>
              <a:rPr lang="zh-CN" altLang="en-US" sz="2800" b="1" dirty="0">
                <a:latin typeface="等线" panose="02010600030101010101" pitchFamily="2" charset="-122"/>
                <a:ea typeface="等线" panose="02010600030101010101" pitchFamily="2" charset="-122"/>
              </a:rPr>
              <a:t>语法制导翻译的两种具体形式</a:t>
            </a:r>
            <a:endParaRPr lang="zh-CN" altLang="en-US" sz="2800" dirty="0">
              <a:latin typeface="等线" panose="02010600030101010101" pitchFamily="2" charset="-122"/>
              <a:ea typeface="等线" panose="02010600030101010101" pitchFamily="2" charset="-122"/>
            </a:endParaRPr>
          </a:p>
        </p:txBody>
      </p:sp>
    </p:spTree>
  </p:cSld>
  <p:clrMapOvr>
    <a:masterClrMapping/>
  </p:clrMapOvr>
  <p:transition>
    <p:blinds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灯片编号占位符 4"/>
          <p:cNvSpPr txBox="1">
            <a:spLocks noGrp="1"/>
          </p:cNvSpPr>
          <p:nvPr>
            <p:ph type="sldNum" sz="quarter" idx="11"/>
          </p:nvPr>
        </p:nvSpPr>
        <p:spPr/>
        <p:txBody>
          <a:bodyPr anchor="b" anchorCtr="0"/>
          <a:p>
            <a:pPr marL="0" indent="0" algn="r" eaLnBrk="1" hangingPunct="1">
              <a:spcBef>
                <a:spcPct val="0"/>
              </a:spcBef>
              <a:buClrTx/>
              <a:buSzTx/>
              <a:buFontTx/>
              <a:buNone/>
            </a:pPr>
            <a:fld id="{9A0DB2DC-4C9A-4742-B13C-FB6460FD3503}" type="slidenum">
              <a:rPr lang="en-US" altLang="zh-CN" sz="1200" dirty="0">
                <a:latin typeface="Arial Black" panose="020B0A04020102020204" pitchFamily="34" charset="0"/>
              </a:rPr>
            </a:fld>
            <a:endParaRPr lang="en-US" altLang="zh-CN" sz="1200" dirty="0">
              <a:latin typeface="Arial Black" panose="020B0A04020102020204" pitchFamily="34" charset="0"/>
            </a:endParaRPr>
          </a:p>
        </p:txBody>
      </p:sp>
      <p:sp>
        <p:nvSpPr>
          <p:cNvPr id="6146" name="Rectangle 2"/>
          <p:cNvSpPr>
            <a:spLocks noGrp="1" noChangeArrowheads="1"/>
          </p:cNvSpPr>
          <p:nvPr>
            <p:ph type="title"/>
          </p:nvPr>
        </p:nvSpPr>
        <p:spPr>
          <a:xfrm>
            <a:off x="611188" y="765175"/>
            <a:ext cx="4465638" cy="649288"/>
          </a:xfrm>
        </p:spPr>
        <p:txBody>
          <a:bodyPr vert="horz" wrap="square" lIns="91440" tIns="45720" rIns="91440" bIns="45720" numCol="1" anchor="ctr" anchorCtr="0" compatLnSpc="1"/>
          <a:lstStyle/>
          <a:p>
            <a:pPr marL="838200" marR="0" lvl="0" indent="-83820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smtClean="0">
                <a:ln>
                  <a:noFill/>
                </a:ln>
                <a:solidFill>
                  <a:srgbClr val="660066"/>
                </a:solidFill>
                <a:effectLst>
                  <a:outerShdw blurRad="38100" dist="38100" dir="2700000" algn="tl">
                    <a:srgbClr val="C0C0C0"/>
                  </a:outerShdw>
                </a:effectLst>
                <a:highlight>
                  <a:srgbClr val="FFFF00"/>
                </a:highlight>
                <a:uLnTx/>
                <a:uFillTx/>
                <a:latin typeface="宋体" panose="02010600030101010101" pitchFamily="2" charset="-122"/>
                <a:ea typeface="+mj-ea"/>
                <a:cs typeface="Times New Roman" panose="02020603050405020304" pitchFamily="18" charset="0"/>
              </a:rPr>
              <a:t>5.1 </a:t>
            </a:r>
            <a:r>
              <a:rPr kumimoji="0" lang="zh-CN" altLang="en-US" sz="3200" b="1" i="0" u="none" strike="noStrike" kern="1200" cap="none" spc="0" normalizeH="0" baseline="0" noProof="0" smtClean="0">
                <a:ln>
                  <a:noFill/>
                </a:ln>
                <a:solidFill>
                  <a:srgbClr val="660066"/>
                </a:solidFill>
                <a:effectLst>
                  <a:outerShdw blurRad="38100" dist="38100" dir="2700000" algn="tl">
                    <a:srgbClr val="C0C0C0"/>
                  </a:outerShdw>
                </a:effectLst>
                <a:highlight>
                  <a:srgbClr val="FFFF00"/>
                </a:highlight>
                <a:uLnTx/>
                <a:uFillTx/>
                <a:latin typeface="宋体" panose="02010600030101010101" pitchFamily="2" charset="-122"/>
                <a:ea typeface="+mj-ea"/>
                <a:cs typeface="Times New Roman" panose="02020603050405020304" pitchFamily="18" charset="0"/>
              </a:rPr>
              <a:t>语法制导定义</a:t>
            </a:r>
            <a:endParaRPr kumimoji="0" lang="zh-CN" altLang="en-US" sz="3200" b="1" i="0" u="none" strike="noStrike" kern="1200" cap="none" spc="0" normalizeH="0" baseline="0" noProof="0" smtClean="0">
              <a:ln>
                <a:noFill/>
              </a:ln>
              <a:solidFill>
                <a:srgbClr val="660066"/>
              </a:solidFill>
              <a:effectLst>
                <a:outerShdw blurRad="38100" dist="38100" dir="2700000" algn="tl">
                  <a:srgbClr val="C0C0C0"/>
                </a:outerShdw>
              </a:effectLst>
              <a:highlight>
                <a:srgbClr val="FFFF00"/>
              </a:highlight>
              <a:uLnTx/>
              <a:uFillTx/>
              <a:latin typeface="宋体" panose="02010600030101010101" pitchFamily="2" charset="-122"/>
              <a:ea typeface="+mj-ea"/>
              <a:cs typeface="Times New Roman" panose="02020603050405020304" pitchFamily="18" charset="0"/>
            </a:endParaRPr>
          </a:p>
        </p:txBody>
      </p:sp>
      <p:sp>
        <p:nvSpPr>
          <p:cNvPr id="15364" name="Text Box 8"/>
          <p:cNvSpPr txBox="1"/>
          <p:nvPr/>
        </p:nvSpPr>
        <p:spPr>
          <a:xfrm>
            <a:off x="614363" y="1574800"/>
            <a:ext cx="7848600" cy="15335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eaLnBrk="1" hangingPunct="1">
              <a:lnSpc>
                <a:spcPct val="130000"/>
              </a:lnSpc>
              <a:spcBef>
                <a:spcPct val="50000"/>
              </a:spcBef>
              <a:buClrTx/>
              <a:buSzTx/>
              <a:buFontTx/>
              <a:buNone/>
            </a:pPr>
            <a:r>
              <a:rPr lang="zh-CN" altLang="en-US" sz="2400" dirty="0">
                <a:latin typeface="Times New Roman" panose="02020603050405020304" pitchFamily="18" charset="0"/>
              </a:rPr>
              <a:t>       语法制导定义是一个</a:t>
            </a:r>
            <a:r>
              <a:rPr lang="zh-CN" altLang="en-US" sz="2400" dirty="0">
                <a:solidFill>
                  <a:srgbClr val="0000FF"/>
                </a:solidFill>
                <a:latin typeface="Times New Roman" panose="02020603050405020304" pitchFamily="18" charset="0"/>
              </a:rPr>
              <a:t>上下文无关文法和属性及语义规则</a:t>
            </a:r>
            <a:r>
              <a:rPr lang="zh-CN" altLang="en-US" sz="2400" dirty="0">
                <a:latin typeface="Times New Roman" panose="02020603050405020304" pitchFamily="18" charset="0"/>
              </a:rPr>
              <a:t>的集合，其中属性和文法符号相关联，语义规则和产生式相关联。</a:t>
            </a:r>
            <a:endParaRPr lang="zh-CN" altLang="en-US" sz="2400" dirty="0">
              <a:solidFill>
                <a:srgbClr val="000000"/>
              </a:solidFill>
              <a:latin typeface="Times New Roman" panose="02020603050405020304" pitchFamily="18" charset="0"/>
            </a:endParaRPr>
          </a:p>
        </p:txBody>
      </p:sp>
      <p:sp>
        <p:nvSpPr>
          <p:cNvPr id="15365" name="矩形 2"/>
          <p:cNvSpPr/>
          <p:nvPr/>
        </p:nvSpPr>
        <p:spPr>
          <a:xfrm>
            <a:off x="585788" y="3006725"/>
            <a:ext cx="8075612" cy="33432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eaLnBrk="1" hangingPunct="1">
              <a:lnSpc>
                <a:spcPct val="130000"/>
              </a:lnSpc>
              <a:spcBef>
                <a:spcPts val="600"/>
              </a:spcBef>
              <a:buClrTx/>
              <a:buSzTx/>
              <a:buFontTx/>
              <a:buNone/>
            </a:pPr>
            <a:r>
              <a:rPr lang="zh-CN" altLang="en-US" sz="2400" dirty="0">
                <a:solidFill>
                  <a:srgbClr val="000000"/>
                </a:solidFill>
                <a:latin typeface="Times New Roman" panose="02020603050405020304" pitchFamily="18" charset="0"/>
              </a:rPr>
              <a:t>        属性代表与文法符号相关的信息，可以是文法符号的类型、值、代码序列等。</a:t>
            </a:r>
            <a:endParaRPr lang="en-US" altLang="zh-CN" sz="2400" dirty="0">
              <a:solidFill>
                <a:srgbClr val="000000"/>
              </a:solidFill>
              <a:latin typeface="Times New Roman" panose="02020603050405020304" pitchFamily="18" charset="0"/>
            </a:endParaRPr>
          </a:p>
          <a:p>
            <a:pPr marL="0" lvl="0" indent="0" eaLnBrk="1" hangingPunct="1">
              <a:lnSpc>
                <a:spcPct val="130000"/>
              </a:lnSpc>
              <a:spcBef>
                <a:spcPts val="600"/>
              </a:spcBef>
              <a:buClrTx/>
              <a:buSzTx/>
              <a:buFontTx/>
              <a:buNone/>
            </a:pPr>
            <a:r>
              <a:rPr lang="en-US" altLang="zh-CN" sz="2400" dirty="0">
                <a:solidFill>
                  <a:srgbClr val="000000"/>
                </a:solidFill>
                <a:latin typeface="Times New Roman" panose="02020603050405020304" pitchFamily="18" charset="0"/>
              </a:rPr>
              <a:t>        </a:t>
            </a:r>
            <a:r>
              <a:rPr lang="zh-CN" altLang="en-US" sz="2400" dirty="0">
                <a:solidFill>
                  <a:srgbClr val="000000"/>
                </a:solidFill>
                <a:latin typeface="Times New Roman" panose="02020603050405020304" pitchFamily="18" charset="0"/>
              </a:rPr>
              <a:t>语义规则建立了属性间的依赖关系，语义规则的计算定义了输入符号串在分析树节点上的属性值。</a:t>
            </a:r>
            <a:r>
              <a:rPr lang="zh-CN" altLang="en-US" sz="2400" dirty="0">
                <a:solidFill>
                  <a:srgbClr val="000000"/>
                </a:solidFill>
                <a:highlight>
                  <a:srgbClr val="FFFF00"/>
                </a:highlight>
                <a:latin typeface="Times New Roman" panose="02020603050405020304" pitchFamily="18" charset="0"/>
              </a:rPr>
              <a:t>语义规则还可以有副作用，如打印一个值或修改全局变量等</a:t>
            </a:r>
            <a:r>
              <a:rPr lang="zh-CN" altLang="en-US" sz="2400" dirty="0">
                <a:solidFill>
                  <a:srgbClr val="000000"/>
                </a:solidFill>
                <a:latin typeface="Times New Roman" panose="02020603050405020304" pitchFamily="18" charset="0"/>
              </a:rPr>
              <a:t>。</a:t>
            </a:r>
            <a:endParaRPr lang="zh-CN" altLang="en-US" sz="2400" dirty="0">
              <a:solidFill>
                <a:srgbClr val="000000"/>
              </a:solidFill>
              <a:latin typeface="Times New Roman" panose="02020603050405020304" pitchFamily="18" charset="0"/>
            </a:endParaRPr>
          </a:p>
          <a:p>
            <a:pPr marL="0" lvl="0" indent="0" eaLnBrk="1" hangingPunct="1">
              <a:lnSpc>
                <a:spcPct val="130000"/>
              </a:lnSpc>
              <a:spcBef>
                <a:spcPct val="50000"/>
              </a:spcBef>
              <a:buClrTx/>
              <a:buSzTx/>
              <a:buFontTx/>
              <a:buNone/>
            </a:pPr>
            <a:r>
              <a:rPr lang="zh-CN" altLang="en-US" sz="2400" dirty="0">
                <a:solidFill>
                  <a:srgbClr val="000000"/>
                </a:solidFill>
                <a:latin typeface="Times New Roman" panose="02020603050405020304" pitchFamily="18" charset="0"/>
              </a:rPr>
              <a:t>        </a:t>
            </a:r>
            <a:endParaRPr lang="zh-CN" altLang="en-US" sz="2400" dirty="0">
              <a:solidFill>
                <a:srgbClr val="000000"/>
              </a:solidFill>
              <a:latin typeface="Times New Roman" panose="02020603050405020304" pitchFamily="18" charset="0"/>
            </a:endParaRPr>
          </a:p>
        </p:txBody>
      </p:sp>
    </p:spTree>
  </p:cSld>
  <p:clrMapOvr>
    <a:masterClrMapping/>
  </p:clrMapOvr>
  <p:transition spd="med">
    <p:wheel spokes="8"/>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灯片编号占位符 2"/>
          <p:cNvSpPr txBox="1">
            <a:spLocks noGrp="1"/>
          </p:cNvSpPr>
          <p:nvPr>
            <p:ph type="sldNum" sz="quarter" idx="11"/>
          </p:nvPr>
        </p:nvSpPr>
        <p:spPr/>
        <p:txBody>
          <a:bodyPr anchor="b" anchorCtr="0"/>
          <a:p>
            <a:pPr marL="0" indent="0" algn="r" eaLnBrk="1" hangingPunct="1">
              <a:spcBef>
                <a:spcPct val="0"/>
              </a:spcBef>
              <a:buClrTx/>
              <a:buSzTx/>
              <a:buFontTx/>
              <a:buNone/>
            </a:pPr>
            <a:fld id="{9A0DB2DC-4C9A-4742-B13C-FB6460FD3503}" type="slidenum">
              <a:rPr lang="en-US" altLang="zh-CN" sz="1200" dirty="0">
                <a:latin typeface="Arial Black" panose="020B0A04020102020204" pitchFamily="34" charset="0"/>
              </a:rPr>
            </a:fld>
            <a:endParaRPr lang="en-US" altLang="zh-CN" sz="1200" dirty="0">
              <a:latin typeface="Arial Black" panose="020B0A04020102020204" pitchFamily="34" charset="0"/>
            </a:endParaRPr>
          </a:p>
        </p:txBody>
      </p:sp>
      <p:sp>
        <p:nvSpPr>
          <p:cNvPr id="16387" name="Text Box 28"/>
          <p:cNvSpPr txBox="1"/>
          <p:nvPr/>
        </p:nvSpPr>
        <p:spPr>
          <a:xfrm>
            <a:off x="2268538" y="4697413"/>
            <a:ext cx="4606925" cy="3651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1800" b="1" dirty="0"/>
              <a:t>图</a:t>
            </a:r>
            <a:r>
              <a:rPr lang="en-US" altLang="zh-CN" sz="1800" b="1" dirty="0"/>
              <a:t>5-1  </a:t>
            </a:r>
            <a:r>
              <a:rPr lang="zh-CN" altLang="en-US" sz="1800" b="1" dirty="0"/>
              <a:t>一个简单台式计算器的语法制导定义</a:t>
            </a:r>
            <a:endParaRPr lang="zh-CN" altLang="en-US" sz="1800" b="1" dirty="0"/>
          </a:p>
        </p:txBody>
      </p:sp>
      <p:pic>
        <p:nvPicPr>
          <p:cNvPr id="16388" name="Picture 31"/>
          <p:cNvPicPr>
            <a:picLocks noChangeAspect="1"/>
          </p:cNvPicPr>
          <p:nvPr/>
        </p:nvPicPr>
        <p:blipFill>
          <a:blip r:embed="rId1"/>
          <a:stretch>
            <a:fillRect/>
          </a:stretch>
        </p:blipFill>
        <p:spPr>
          <a:xfrm>
            <a:off x="827088" y="1916113"/>
            <a:ext cx="7632700" cy="2544762"/>
          </a:xfrm>
          <a:prstGeom prst="rect">
            <a:avLst/>
          </a:prstGeom>
          <a:noFill/>
          <a:ln w="9525">
            <a:noFill/>
          </a:ln>
        </p:spPr>
      </p:pic>
      <p:sp>
        <p:nvSpPr>
          <p:cNvPr id="16389" name="Text Box 5"/>
          <p:cNvSpPr txBox="1"/>
          <p:nvPr/>
        </p:nvSpPr>
        <p:spPr>
          <a:xfrm>
            <a:off x="755650" y="981075"/>
            <a:ext cx="69850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400" dirty="0">
                <a:solidFill>
                  <a:srgbClr val="0000FF"/>
                </a:solidFill>
                <a:latin typeface="Times New Roman" panose="02020603050405020304" pitchFamily="18" charset="0"/>
              </a:rPr>
              <a:t>例</a:t>
            </a:r>
            <a:r>
              <a:rPr lang="en-US" altLang="zh-CN" sz="2400" dirty="0">
                <a:solidFill>
                  <a:srgbClr val="0000FF"/>
                </a:solidFill>
                <a:latin typeface="Times New Roman" panose="02020603050405020304" pitchFamily="18" charset="0"/>
              </a:rPr>
              <a:t>5.1</a:t>
            </a:r>
            <a:endParaRPr lang="en-US" altLang="zh-CN" sz="2400" dirty="0">
              <a:solidFill>
                <a:srgbClr val="0000FF"/>
              </a:solidFill>
              <a:latin typeface="Times New Roman" panose="02020603050405020304" pitchFamily="18" charset="0"/>
            </a:endParaRPr>
          </a:p>
        </p:txBody>
      </p:sp>
    </p:spTree>
  </p:cSld>
  <p:clrMapOvr>
    <a:masterClrMapping/>
  </p:clrMapOvr>
  <p:transition>
    <p:blinds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灯片编号占位符 4"/>
          <p:cNvSpPr txBox="1">
            <a:spLocks noGrp="1"/>
          </p:cNvSpPr>
          <p:nvPr>
            <p:ph type="sldNum" sz="quarter" idx="11"/>
          </p:nvPr>
        </p:nvSpPr>
        <p:spPr/>
        <p:txBody>
          <a:bodyPr anchor="b" anchorCtr="0"/>
          <a:p>
            <a:pPr marL="0" indent="0" algn="r" eaLnBrk="1" hangingPunct="1">
              <a:spcBef>
                <a:spcPct val="0"/>
              </a:spcBef>
              <a:buClrTx/>
              <a:buSzTx/>
              <a:buFontTx/>
              <a:buNone/>
            </a:pPr>
            <a:fld id="{9A0DB2DC-4C9A-4742-B13C-FB6460FD3503}" type="slidenum">
              <a:rPr lang="en-US" altLang="zh-CN" sz="1200" dirty="0">
                <a:latin typeface="Arial Black" panose="020B0A04020102020204" pitchFamily="34" charset="0"/>
              </a:rPr>
            </a:fld>
            <a:endParaRPr lang="en-US" altLang="zh-CN" sz="1200" dirty="0">
              <a:latin typeface="Arial Black" panose="020B0A04020102020204" pitchFamily="34" charset="0"/>
            </a:endParaRPr>
          </a:p>
        </p:txBody>
      </p:sp>
      <p:sp>
        <p:nvSpPr>
          <p:cNvPr id="17411" name="Text Box 4"/>
          <p:cNvSpPr txBox="1"/>
          <p:nvPr/>
        </p:nvSpPr>
        <p:spPr>
          <a:xfrm>
            <a:off x="179388" y="728663"/>
            <a:ext cx="8856662" cy="14954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1" indent="0" eaLnBrk="1" hangingPunct="1">
              <a:lnSpc>
                <a:spcPct val="150000"/>
              </a:lnSpc>
              <a:buClr>
                <a:srgbClr val="4F81BD"/>
              </a:buClr>
              <a:buSzPct val="85000"/>
              <a:buNone/>
            </a:pPr>
            <a:r>
              <a:rPr lang="zh-CN" altLang="en-US" b="1" dirty="0">
                <a:solidFill>
                  <a:srgbClr val="000000"/>
                </a:solidFill>
                <a:latin typeface="等线" panose="02010600030101010101" pitchFamily="2" charset="-122"/>
                <a:ea typeface="等线" panose="02010600030101010101" pitchFamily="2" charset="-122"/>
                <a:sym typeface="+mn-ea"/>
              </a:rPr>
              <a:t>  属性文法</a:t>
            </a:r>
            <a:endParaRPr lang="en-US" altLang="zh-CN" b="1" dirty="0">
              <a:solidFill>
                <a:srgbClr val="000000"/>
              </a:solidFill>
              <a:latin typeface="等线" panose="02010600030101010101" pitchFamily="2" charset="-122"/>
              <a:ea typeface="等线" panose="02010600030101010101" pitchFamily="2" charset="-122"/>
              <a:sym typeface="+mn-ea"/>
            </a:endParaRPr>
          </a:p>
          <a:p>
            <a:pPr marL="0" lvl="1" indent="0" eaLnBrk="1" hangingPunct="1">
              <a:lnSpc>
                <a:spcPct val="150000"/>
              </a:lnSpc>
              <a:buClr>
                <a:srgbClr val="4F81BD"/>
              </a:buClr>
              <a:buSzPct val="85000"/>
              <a:buNone/>
            </a:pPr>
            <a:endParaRPr lang="zh-CN" altLang="en-US" sz="1200" b="1" dirty="0">
              <a:solidFill>
                <a:srgbClr val="000000"/>
              </a:solidFill>
              <a:latin typeface="等线" panose="02010600030101010101" pitchFamily="2" charset="-122"/>
              <a:ea typeface="等线" panose="02010600030101010101" pitchFamily="2" charset="-122"/>
              <a:sym typeface="+mn-ea"/>
            </a:endParaRPr>
          </a:p>
          <a:p>
            <a:pPr marL="730250" lvl="2" indent="-182245" eaLnBrk="1" hangingPunct="1">
              <a:buClr>
                <a:srgbClr val="4F81BD"/>
              </a:buClr>
              <a:buSzPct val="90000"/>
              <a:buFont typeface="Arial" panose="020B0604020202020204" pitchFamily="34" charset="0"/>
              <a:buChar char="•"/>
            </a:pPr>
            <a:r>
              <a:rPr lang="zh-CN" altLang="en-US" dirty="0">
                <a:solidFill>
                  <a:srgbClr val="000000"/>
                </a:solidFill>
                <a:latin typeface="Times New Roman" panose="02020603050405020304" pitchFamily="18" charset="0"/>
                <a:ea typeface="楷体" panose="02010609060101010101" pitchFamily="49" charset="-122"/>
                <a:sym typeface="+mn-ea"/>
              </a:rPr>
              <a:t>一个没有副作用的</a:t>
            </a:r>
            <a:r>
              <a:rPr lang="en-US" altLang="zh-CN" dirty="0">
                <a:solidFill>
                  <a:srgbClr val="000000"/>
                </a:solidFill>
                <a:latin typeface="Times New Roman" panose="02020603050405020304" pitchFamily="18" charset="0"/>
                <a:ea typeface="楷体" panose="02010609060101010101" pitchFamily="49" charset="-122"/>
                <a:sym typeface="+mn-ea"/>
              </a:rPr>
              <a:t>SDD</a:t>
            </a:r>
            <a:r>
              <a:rPr lang="zh-CN" altLang="en-US" dirty="0">
                <a:solidFill>
                  <a:srgbClr val="000000"/>
                </a:solidFill>
                <a:latin typeface="Times New Roman" panose="02020603050405020304" pitchFamily="18" charset="0"/>
                <a:ea typeface="楷体" panose="02010609060101010101" pitchFamily="49" charset="-122"/>
                <a:sym typeface="+mn-ea"/>
              </a:rPr>
              <a:t>称为属性文法（</a:t>
            </a:r>
            <a:r>
              <a:rPr lang="en-US" altLang="zh-CN" dirty="0">
                <a:solidFill>
                  <a:srgbClr val="000000"/>
                </a:solidFill>
                <a:latin typeface="Times New Roman" panose="02020603050405020304" pitchFamily="18" charset="0"/>
                <a:ea typeface="楷体" panose="02010609060101010101" pitchFamily="49" charset="-122"/>
                <a:sym typeface="+mn-ea"/>
              </a:rPr>
              <a:t>attribute grammar</a:t>
            </a:r>
            <a:r>
              <a:rPr lang="zh-CN" altLang="en-US" dirty="0">
                <a:solidFill>
                  <a:srgbClr val="000000"/>
                </a:solidFill>
                <a:latin typeface="Times New Roman" panose="02020603050405020304" pitchFamily="18" charset="0"/>
                <a:ea typeface="楷体" panose="02010609060101010101" pitchFamily="49" charset="-122"/>
                <a:sym typeface="+mn-ea"/>
              </a:rPr>
              <a:t>）。</a:t>
            </a:r>
            <a:endParaRPr lang="en-US" altLang="zh-CN" dirty="0">
              <a:solidFill>
                <a:srgbClr val="000000"/>
              </a:solidFill>
              <a:latin typeface="Times New Roman" panose="02020603050405020304" pitchFamily="18" charset="0"/>
              <a:ea typeface="楷体" panose="02010609060101010101" pitchFamily="49" charset="-122"/>
              <a:sym typeface="+mn-ea"/>
            </a:endParaRPr>
          </a:p>
        </p:txBody>
      </p:sp>
      <p:pic>
        <p:nvPicPr>
          <p:cNvPr id="17412" name="图片 2"/>
          <p:cNvPicPr>
            <a:picLocks noChangeAspect="1"/>
          </p:cNvPicPr>
          <p:nvPr/>
        </p:nvPicPr>
        <p:blipFill>
          <a:blip r:embed="rId1"/>
          <a:stretch>
            <a:fillRect/>
          </a:stretch>
        </p:blipFill>
        <p:spPr>
          <a:xfrm>
            <a:off x="1692275" y="2374900"/>
            <a:ext cx="5343525" cy="3724275"/>
          </a:xfrm>
          <a:prstGeom prst="rect">
            <a:avLst/>
          </a:prstGeom>
          <a:noFill/>
          <a:ln w="9525">
            <a:noFill/>
          </a:ln>
        </p:spPr>
      </p:pic>
    </p:spTree>
  </p:cSld>
  <p:clrMapOvr>
    <a:masterClrMapping/>
  </p:clrMapOvr>
  <p:transition>
    <p:blinds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灯片编号占位符 3"/>
          <p:cNvSpPr txBox="1">
            <a:spLocks noGrp="1"/>
          </p:cNvSpPr>
          <p:nvPr>
            <p:ph type="sldNum" sz="quarter" idx="11"/>
          </p:nvPr>
        </p:nvSpPr>
        <p:spPr/>
        <p:txBody>
          <a:bodyPr anchor="b" anchorCtr="0"/>
          <a:p>
            <a:pPr marL="0" indent="0" algn="r" eaLnBrk="1" hangingPunct="1">
              <a:spcBef>
                <a:spcPct val="0"/>
              </a:spcBef>
              <a:buClrTx/>
              <a:buSzTx/>
              <a:buFontTx/>
              <a:buNone/>
            </a:pPr>
            <a:fld id="{9A0DB2DC-4C9A-4742-B13C-FB6460FD3503}" type="slidenum">
              <a:rPr lang="en-US" altLang="zh-CN" sz="1200" dirty="0">
                <a:latin typeface="Arial Black" panose="020B0A04020102020204" pitchFamily="34" charset="0"/>
              </a:rPr>
            </a:fld>
            <a:endParaRPr lang="en-US" altLang="zh-CN" sz="1200" dirty="0">
              <a:latin typeface="Arial Black" panose="020B0A04020102020204" pitchFamily="34" charset="0"/>
            </a:endParaRPr>
          </a:p>
        </p:txBody>
      </p:sp>
      <p:pic>
        <p:nvPicPr>
          <p:cNvPr id="18435" name="图片 4"/>
          <p:cNvPicPr>
            <a:picLocks noChangeAspect="1"/>
          </p:cNvPicPr>
          <p:nvPr/>
        </p:nvPicPr>
        <p:blipFill>
          <a:blip r:embed="rId1"/>
          <a:stretch>
            <a:fillRect/>
          </a:stretch>
        </p:blipFill>
        <p:spPr>
          <a:xfrm>
            <a:off x="2339975" y="476250"/>
            <a:ext cx="4905375" cy="3035300"/>
          </a:xfrm>
          <a:prstGeom prst="rect">
            <a:avLst/>
          </a:prstGeom>
          <a:noFill/>
          <a:ln w="9525">
            <a:noFill/>
          </a:ln>
        </p:spPr>
      </p:pic>
      <p:pic>
        <p:nvPicPr>
          <p:cNvPr id="18436" name="Picture 31"/>
          <p:cNvPicPr>
            <a:picLocks noChangeAspect="1"/>
          </p:cNvPicPr>
          <p:nvPr/>
        </p:nvPicPr>
        <p:blipFill>
          <a:blip r:embed="rId2"/>
          <a:stretch>
            <a:fillRect/>
          </a:stretch>
        </p:blipFill>
        <p:spPr>
          <a:xfrm>
            <a:off x="976313" y="3703638"/>
            <a:ext cx="7632700" cy="2544762"/>
          </a:xfrm>
          <a:prstGeom prst="rect">
            <a:avLst/>
          </a:prstGeom>
          <a:noFill/>
          <a:ln w="9525">
            <a:noFill/>
          </a:ln>
        </p:spPr>
      </p:pic>
    </p:spTree>
  </p:cSld>
  <p:clrMapOvr>
    <a:masterClrMapping/>
  </p:clrMapOvr>
  <p:transition>
    <p:blinds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灯片编号占位符 4"/>
          <p:cNvSpPr txBox="1">
            <a:spLocks noGrp="1"/>
          </p:cNvSpPr>
          <p:nvPr>
            <p:ph type="sldNum" sz="quarter" idx="11"/>
          </p:nvPr>
        </p:nvSpPr>
        <p:spPr/>
        <p:txBody>
          <a:bodyPr anchor="b" anchorCtr="0"/>
          <a:p>
            <a:pPr marL="0" indent="0" algn="r" eaLnBrk="1" hangingPunct="1">
              <a:spcBef>
                <a:spcPct val="0"/>
              </a:spcBef>
              <a:buClrTx/>
              <a:buSzTx/>
              <a:buFontTx/>
              <a:buNone/>
            </a:pPr>
            <a:fld id="{9A0DB2DC-4C9A-4742-B13C-FB6460FD3503}" type="slidenum">
              <a:rPr lang="en-US" altLang="zh-CN" sz="1200" dirty="0">
                <a:latin typeface="Arial Black" panose="020B0A04020102020204" pitchFamily="34" charset="0"/>
              </a:rPr>
            </a:fld>
            <a:endParaRPr lang="en-US" altLang="zh-CN" sz="1200" dirty="0">
              <a:latin typeface="Arial Black" panose="020B0A04020102020204" pitchFamily="34" charset="0"/>
            </a:endParaRPr>
          </a:p>
        </p:txBody>
      </p:sp>
      <p:sp>
        <p:nvSpPr>
          <p:cNvPr id="19459" name="Rectangle 9"/>
          <p:cNvSpPr/>
          <p:nvPr/>
        </p:nvSpPr>
        <p:spPr>
          <a:xfrm>
            <a:off x="827088" y="1903413"/>
            <a:ext cx="501650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400" dirty="0"/>
              <a:t>      属性分为</a:t>
            </a:r>
            <a:r>
              <a:rPr lang="zh-CN" altLang="en-US" sz="2400" b="1" dirty="0">
                <a:solidFill>
                  <a:srgbClr val="0000FF"/>
                </a:solidFill>
              </a:rPr>
              <a:t>综合属性</a:t>
            </a:r>
            <a:r>
              <a:rPr lang="zh-CN" altLang="en-US" sz="2400" dirty="0"/>
              <a:t>和</a:t>
            </a:r>
            <a:r>
              <a:rPr lang="zh-CN" altLang="en-US" sz="2400" b="1" dirty="0">
                <a:solidFill>
                  <a:srgbClr val="0000FF"/>
                </a:solidFill>
              </a:rPr>
              <a:t>继承属性</a:t>
            </a:r>
            <a:r>
              <a:rPr lang="zh-CN" altLang="en-US" sz="2400" dirty="0"/>
              <a:t>。</a:t>
            </a:r>
            <a:endParaRPr lang="zh-CN" altLang="en-US" sz="2400" dirty="0"/>
          </a:p>
        </p:txBody>
      </p:sp>
      <p:sp>
        <p:nvSpPr>
          <p:cNvPr id="19460" name="Rectangle 10"/>
          <p:cNvSpPr/>
          <p:nvPr/>
        </p:nvSpPr>
        <p:spPr>
          <a:xfrm>
            <a:off x="755650" y="2636838"/>
            <a:ext cx="7559675" cy="31734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eaLnBrk="1" hangingPunct="1">
              <a:lnSpc>
                <a:spcPct val="130000"/>
              </a:lnSpc>
              <a:spcBef>
                <a:spcPct val="0"/>
              </a:spcBef>
              <a:buClrTx/>
              <a:buSzTx/>
              <a:buFontTx/>
              <a:buNone/>
            </a:pPr>
            <a:r>
              <a:rPr lang="zh-CN" altLang="en-US" sz="2400" dirty="0">
                <a:solidFill>
                  <a:srgbClr val="000000"/>
                </a:solidFill>
              </a:rPr>
              <a:t>       节点</a:t>
            </a:r>
            <a:r>
              <a:rPr lang="en-US" altLang="zh-CN" sz="2400" dirty="0">
                <a:solidFill>
                  <a:srgbClr val="000000"/>
                </a:solidFill>
              </a:rPr>
              <a:t>N</a:t>
            </a:r>
            <a:r>
              <a:rPr lang="zh-CN" altLang="en-US" sz="2400" dirty="0">
                <a:solidFill>
                  <a:srgbClr val="000000"/>
                </a:solidFill>
              </a:rPr>
              <a:t>的综合属性由</a:t>
            </a:r>
            <a:r>
              <a:rPr lang="en-US" altLang="zh-CN" sz="2400" dirty="0">
                <a:solidFill>
                  <a:srgbClr val="000000"/>
                </a:solidFill>
              </a:rPr>
              <a:t>N</a:t>
            </a:r>
            <a:r>
              <a:rPr lang="zh-CN" altLang="en-US" sz="2400" dirty="0">
                <a:solidFill>
                  <a:srgbClr val="000000"/>
                </a:solidFill>
              </a:rPr>
              <a:t>上的产生式所关联的语义规则来定义，是通过分析树中其子节点或本身的属性值计算出来的；</a:t>
            </a:r>
            <a:endParaRPr lang="en-US" altLang="zh-CN" sz="2400" dirty="0">
              <a:solidFill>
                <a:srgbClr val="000000"/>
              </a:solidFill>
            </a:endParaRPr>
          </a:p>
          <a:p>
            <a:pPr marL="0" lvl="0" indent="0" eaLnBrk="1" hangingPunct="1">
              <a:lnSpc>
                <a:spcPct val="130000"/>
              </a:lnSpc>
              <a:spcBef>
                <a:spcPct val="0"/>
              </a:spcBef>
              <a:buClrTx/>
              <a:buSzTx/>
              <a:buFontTx/>
              <a:buNone/>
            </a:pPr>
            <a:endParaRPr lang="zh-CN" altLang="en-US" sz="1000" dirty="0">
              <a:solidFill>
                <a:srgbClr val="000000"/>
              </a:solidFill>
            </a:endParaRPr>
          </a:p>
          <a:p>
            <a:pPr marL="0" lvl="0" indent="0" eaLnBrk="1" hangingPunct="1">
              <a:lnSpc>
                <a:spcPct val="130000"/>
              </a:lnSpc>
              <a:spcBef>
                <a:spcPct val="0"/>
              </a:spcBef>
              <a:buClrTx/>
              <a:buSzTx/>
              <a:buFontTx/>
              <a:buNone/>
            </a:pPr>
            <a:r>
              <a:rPr lang="zh-CN" altLang="en-US" sz="2400" dirty="0">
                <a:solidFill>
                  <a:srgbClr val="000000"/>
                </a:solidFill>
              </a:rPr>
              <a:t>       继承属性是由</a:t>
            </a:r>
            <a:r>
              <a:rPr lang="en-US" altLang="zh-CN" sz="2400" dirty="0">
                <a:solidFill>
                  <a:srgbClr val="000000"/>
                </a:solidFill>
              </a:rPr>
              <a:t>N</a:t>
            </a:r>
            <a:r>
              <a:rPr lang="zh-CN" altLang="en-US" sz="2400" dirty="0">
                <a:solidFill>
                  <a:srgbClr val="000000"/>
                </a:solidFill>
              </a:rPr>
              <a:t>的父节点上的产生式所关联的语义规则来定义，是由该节点的兄弟节点、父节点及其本身的属性值计算出来的。</a:t>
            </a:r>
            <a:endParaRPr lang="zh-CN" altLang="en-US" sz="2400" dirty="0">
              <a:solidFill>
                <a:srgbClr val="000000"/>
              </a:solidFill>
            </a:endParaRPr>
          </a:p>
        </p:txBody>
      </p:sp>
      <p:sp>
        <p:nvSpPr>
          <p:cNvPr id="19461" name="Rectangle 11"/>
          <p:cNvSpPr txBox="1"/>
          <p:nvPr/>
        </p:nvSpPr>
        <p:spPr>
          <a:xfrm>
            <a:off x="684213" y="908050"/>
            <a:ext cx="7199312" cy="647700"/>
          </a:xfrm>
          <a:prstGeom prst="rect">
            <a:avLst/>
          </a:prstGeom>
          <a:noFill/>
          <a:ln w="9525">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342900" lvl="0" indent="-342900" eaLnBrk="1" hangingPunct="1"/>
            <a:r>
              <a:rPr lang="en-US" altLang="zh-CN" sz="2800" b="1" dirty="0">
                <a:solidFill>
                  <a:srgbClr val="660066"/>
                </a:solidFill>
                <a:latin typeface="宋体" panose="02010600030101010101" pitchFamily="2" charset="-122"/>
                <a:cs typeface="Times New Roman" panose="02020603050405020304" pitchFamily="18" charset="0"/>
              </a:rPr>
              <a:t>5.1.1 </a:t>
            </a:r>
            <a:r>
              <a:rPr lang="zh-CN" altLang="en-US" sz="2800" b="1" dirty="0">
                <a:solidFill>
                  <a:srgbClr val="660066"/>
                </a:solidFill>
                <a:latin typeface="宋体" panose="02010600030101010101" pitchFamily="2" charset="-122"/>
                <a:cs typeface="Times New Roman" panose="02020603050405020304" pitchFamily="18" charset="0"/>
              </a:rPr>
              <a:t>继承属性和综合属性</a:t>
            </a:r>
            <a:endParaRPr lang="zh-CN" altLang="en-US" sz="2800" b="1" dirty="0">
              <a:solidFill>
                <a:srgbClr val="660066"/>
              </a:solidFill>
              <a:latin typeface="宋体" panose="02010600030101010101" pitchFamily="2" charset="-122"/>
              <a:ea typeface="Times New Roman" panose="02020603050405020304" pitchFamily="18" charset="0"/>
            </a:endParaRPr>
          </a:p>
        </p:txBody>
      </p:sp>
    </p:spTree>
  </p:cSld>
  <p:clrMapOvr>
    <a:masterClrMapping/>
  </p:clrMapOvr>
  <p:transition>
    <p:blinds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灯片编号占位符 2"/>
          <p:cNvSpPr txBox="1">
            <a:spLocks noGrp="1"/>
          </p:cNvSpPr>
          <p:nvPr>
            <p:ph type="sldNum" sz="quarter" idx="11"/>
          </p:nvPr>
        </p:nvSpPr>
        <p:spPr/>
        <p:txBody>
          <a:bodyPr anchor="b" anchorCtr="0"/>
          <a:p>
            <a:pPr marL="0" indent="0" algn="r" eaLnBrk="1" hangingPunct="1">
              <a:spcBef>
                <a:spcPct val="0"/>
              </a:spcBef>
              <a:buClrTx/>
              <a:buSzTx/>
              <a:buFontTx/>
              <a:buNone/>
            </a:pPr>
            <a:fld id="{9A0DB2DC-4C9A-4742-B13C-FB6460FD3503}" type="slidenum">
              <a:rPr lang="en-US" altLang="zh-CN" sz="1200" dirty="0">
                <a:latin typeface="Arial Black" panose="020B0A04020102020204" pitchFamily="34" charset="0"/>
              </a:rPr>
            </a:fld>
            <a:endParaRPr lang="en-US" altLang="zh-CN" sz="1200" dirty="0">
              <a:latin typeface="Arial Black" panose="020B0A04020102020204" pitchFamily="34" charset="0"/>
            </a:endParaRPr>
          </a:p>
        </p:txBody>
      </p:sp>
      <p:pic>
        <p:nvPicPr>
          <p:cNvPr id="20483" name="图片 1"/>
          <p:cNvPicPr>
            <a:picLocks noChangeAspect="1"/>
          </p:cNvPicPr>
          <p:nvPr/>
        </p:nvPicPr>
        <p:blipFill>
          <a:blip r:embed="rId1"/>
          <a:stretch>
            <a:fillRect/>
          </a:stretch>
        </p:blipFill>
        <p:spPr>
          <a:xfrm>
            <a:off x="303213" y="836613"/>
            <a:ext cx="8383587" cy="4486275"/>
          </a:xfrm>
          <a:prstGeom prst="rect">
            <a:avLst/>
          </a:prstGeom>
          <a:noFill/>
          <a:ln w="9525">
            <a:noFill/>
          </a:ln>
        </p:spPr>
      </p:pic>
    </p:spTree>
  </p:cSld>
  <p:clrMapOvr>
    <a:masterClrMapping/>
  </p:clrMapOvr>
  <p:transition>
    <p:blinds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灯片编号占位符 2"/>
          <p:cNvSpPr txBox="1">
            <a:spLocks noGrp="1"/>
          </p:cNvSpPr>
          <p:nvPr>
            <p:ph type="sldNum" sz="quarter" idx="11"/>
          </p:nvPr>
        </p:nvSpPr>
        <p:spPr/>
        <p:txBody>
          <a:bodyPr anchor="b" anchorCtr="0"/>
          <a:p>
            <a:pPr marL="0" indent="0" algn="r" eaLnBrk="1" hangingPunct="1">
              <a:spcBef>
                <a:spcPct val="0"/>
              </a:spcBef>
              <a:buClrTx/>
              <a:buSzTx/>
              <a:buFontTx/>
              <a:buNone/>
            </a:pPr>
            <a:fld id="{9A0DB2DC-4C9A-4742-B13C-FB6460FD3503}" type="slidenum">
              <a:rPr lang="en-US" altLang="zh-CN" sz="1200" dirty="0">
                <a:latin typeface="Arial Black" panose="020B0A04020102020204" pitchFamily="34" charset="0"/>
              </a:rPr>
            </a:fld>
            <a:endParaRPr lang="en-US" altLang="zh-CN" sz="1200" dirty="0">
              <a:latin typeface="Arial Black" panose="020B0A04020102020204" pitchFamily="34" charset="0"/>
            </a:endParaRPr>
          </a:p>
        </p:txBody>
      </p:sp>
      <p:pic>
        <p:nvPicPr>
          <p:cNvPr id="21507" name="图片 2"/>
          <p:cNvPicPr>
            <a:picLocks noChangeAspect="1"/>
          </p:cNvPicPr>
          <p:nvPr/>
        </p:nvPicPr>
        <p:blipFill>
          <a:blip r:embed="rId1"/>
          <a:stretch>
            <a:fillRect/>
          </a:stretch>
        </p:blipFill>
        <p:spPr>
          <a:xfrm>
            <a:off x="323850" y="765175"/>
            <a:ext cx="8186738" cy="4203700"/>
          </a:xfrm>
          <a:prstGeom prst="rect">
            <a:avLst/>
          </a:prstGeom>
          <a:noFill/>
          <a:ln w="9525">
            <a:noFill/>
          </a:ln>
        </p:spPr>
      </p:pic>
      <p:sp>
        <p:nvSpPr>
          <p:cNvPr id="4" name="矩形 3"/>
          <p:cNvSpPr/>
          <p:nvPr/>
        </p:nvSpPr>
        <p:spPr>
          <a:xfrm>
            <a:off x="755650" y="5084763"/>
            <a:ext cx="7754938" cy="846138"/>
          </a:xfrm>
          <a:prstGeom prst="rect">
            <a:avLst/>
          </a:prstGeom>
        </p:spPr>
        <p:txBody>
          <a:bodyPr>
            <a:spAutoFit/>
          </a:bodyPr>
          <a:lstStyle/>
          <a:p>
            <a:pPr marL="342900" marR="0" lvl="0" indent="-342900" algn="l" defTabSz="914400" rtl="0" eaLnBrk="1" fontAlgn="base" latinLnBrk="0" hangingPunct="1">
              <a:lnSpc>
                <a:spcPct val="100000"/>
              </a:lnSpc>
              <a:spcBef>
                <a:spcPct val="50000"/>
              </a:spcBef>
              <a:spcAft>
                <a:spcPct val="0"/>
              </a:spcAft>
              <a:buClrTx/>
              <a:buSzTx/>
              <a:buFont typeface="Wingdings" panose="05000000000000000000" pitchFamily="2" charset="2"/>
              <a:buChar char="Ø"/>
              <a:defRPr/>
            </a:pPr>
            <a:r>
              <a:rPr kumimoji="0" lang="zh-CN" altLang="en-US" sz="2450" b="1" i="0" u="none" strike="noStrike" kern="1200" cap="none" spc="0" normalizeH="0" baseline="0" noProof="0" dirty="0">
                <a:ln>
                  <a:noFill/>
                </a:ln>
                <a:solidFill>
                  <a:schemeClr val="tx1"/>
                </a:solidFill>
                <a:effectLst/>
                <a:highlight>
                  <a:srgbClr val="FFFF00"/>
                </a:highlight>
                <a:uLnTx/>
                <a:uFillTx/>
                <a:latin typeface="楷体" panose="02010609060101010101" pitchFamily="49" charset="-122"/>
                <a:ea typeface="楷体" panose="02010609060101010101" pitchFamily="49" charset="-122"/>
                <a:cs typeface="+mn-cs"/>
              </a:rPr>
              <a:t>开始符号不具有任何继承属性</a:t>
            </a:r>
            <a:r>
              <a:rPr kumimoji="0" lang="zh-CN" altLang="en-US" sz="2450" b="1"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，除非另有说明，如果有继承属性，在属性计算前要给定初始值。</a:t>
            </a:r>
            <a:endParaRPr kumimoji="0" lang="zh-CN" altLang="en-US" sz="2450" b="1"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p:txBody>
      </p:sp>
    </p:spTree>
  </p:cSld>
  <p:clrMapOvr>
    <a:masterClrMapping/>
  </p:clrMapOvr>
  <p:transition>
    <p:blinds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灯片编号占位符 4"/>
          <p:cNvSpPr txBox="1">
            <a:spLocks noGrp="1"/>
          </p:cNvSpPr>
          <p:nvPr>
            <p:ph type="sldNum" sz="quarter" idx="11"/>
          </p:nvPr>
        </p:nvSpPr>
        <p:spPr/>
        <p:txBody>
          <a:bodyPr anchor="b" anchorCtr="0"/>
          <a:p>
            <a:pPr marL="0" indent="0" algn="r" eaLnBrk="1" hangingPunct="1">
              <a:spcBef>
                <a:spcPct val="0"/>
              </a:spcBef>
              <a:buClrTx/>
              <a:buSzTx/>
              <a:buFontTx/>
              <a:buNone/>
            </a:pPr>
            <a:fld id="{9A0DB2DC-4C9A-4742-B13C-FB6460FD3503}" type="slidenum">
              <a:rPr lang="en-US" altLang="zh-CN" sz="1200" dirty="0">
                <a:latin typeface="Arial Black" panose="020B0A04020102020204" pitchFamily="34" charset="0"/>
              </a:rPr>
            </a:fld>
            <a:endParaRPr lang="en-US" altLang="zh-CN" sz="1200" dirty="0">
              <a:latin typeface="Arial Black" panose="020B0A04020102020204" pitchFamily="34" charset="0"/>
            </a:endParaRPr>
          </a:p>
        </p:txBody>
      </p:sp>
      <p:sp>
        <p:nvSpPr>
          <p:cNvPr id="22531" name="Text Box 40"/>
          <p:cNvSpPr txBox="1"/>
          <p:nvPr/>
        </p:nvSpPr>
        <p:spPr>
          <a:xfrm>
            <a:off x="755650" y="1916113"/>
            <a:ext cx="7777163" cy="3416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400" dirty="0">
                <a:latin typeface="Times New Roman" panose="02020603050405020304" pitchFamily="18" charset="0"/>
              </a:rPr>
              <a:t>        如果只有综合属性，可以自底向上的在分析树每个节点用语义规则计算综合属性值，即从叶节点到根节点进行计算。 </a:t>
            </a:r>
            <a:r>
              <a:rPr lang="zh-CN" altLang="en-US" sz="2400" dirty="0">
                <a:solidFill>
                  <a:srgbClr val="0000FF"/>
                </a:solidFill>
                <a:latin typeface="Times New Roman" panose="02020603050405020304" pitchFamily="18" charset="0"/>
              </a:rPr>
              <a:t>如图</a:t>
            </a:r>
            <a:r>
              <a:rPr lang="en-US" altLang="zh-CN" sz="2400" dirty="0">
                <a:solidFill>
                  <a:srgbClr val="0000FF"/>
                </a:solidFill>
                <a:latin typeface="Times New Roman" panose="02020603050405020304" pitchFamily="18" charset="0"/>
              </a:rPr>
              <a:t>5-3</a:t>
            </a:r>
            <a:r>
              <a:rPr lang="zh-CN" altLang="en-US" sz="2400" dirty="0">
                <a:solidFill>
                  <a:srgbClr val="0000FF"/>
                </a:solidFill>
                <a:latin typeface="Times New Roman" panose="02020603050405020304" pitchFamily="18" charset="0"/>
              </a:rPr>
              <a:t>。</a:t>
            </a:r>
            <a:endParaRPr lang="en-US" altLang="zh-CN" sz="2400" dirty="0">
              <a:solidFill>
                <a:srgbClr val="0000FF"/>
              </a:solidFill>
              <a:latin typeface="Times New Roman" panose="02020603050405020304" pitchFamily="18" charset="0"/>
            </a:endParaRPr>
          </a:p>
          <a:p>
            <a:pPr marL="0" lvl="0" indent="0" eaLnBrk="1" hangingPunct="1">
              <a:spcBef>
                <a:spcPct val="50000"/>
              </a:spcBef>
              <a:buClrTx/>
              <a:buSzTx/>
              <a:buFontTx/>
              <a:buNone/>
            </a:pPr>
            <a:r>
              <a:rPr lang="en-US" altLang="zh-CN" sz="2400" dirty="0">
                <a:solidFill>
                  <a:srgbClr val="0000FF"/>
                </a:solidFill>
                <a:latin typeface="Times New Roman" panose="02020603050405020304" pitchFamily="18" charset="0"/>
              </a:rPr>
              <a:t>        </a:t>
            </a:r>
            <a:r>
              <a:rPr lang="zh-CN" altLang="en-US" sz="2400" dirty="0">
                <a:latin typeface="Times New Roman" panose="02020603050405020304" pitchFamily="18" charset="0"/>
              </a:rPr>
              <a:t>如果只有继承属性，可以自上而下遍历分析树的所有结点，计算出所有属性的值。</a:t>
            </a:r>
            <a:endParaRPr lang="en-US" altLang="zh-CN" sz="2400" dirty="0">
              <a:latin typeface="Times New Roman" panose="02020603050405020304" pitchFamily="18" charset="0"/>
            </a:endParaRPr>
          </a:p>
          <a:p>
            <a:pPr marL="0" lvl="0" indent="0" eaLnBrk="1" hangingPunct="1">
              <a:spcBef>
                <a:spcPct val="50000"/>
              </a:spcBef>
              <a:buClrTx/>
              <a:buSzTx/>
              <a:buFontTx/>
              <a:buNone/>
            </a:pPr>
            <a:r>
              <a:rPr lang="zh-CN" altLang="en-US" sz="2400" dirty="0">
                <a:latin typeface="Times New Roman" panose="02020603050405020304" pitchFamily="18" charset="0"/>
              </a:rPr>
              <a:t>        但是，对于同时具有继承属性和综合属性的</a:t>
            </a:r>
            <a:r>
              <a:rPr lang="en-US" altLang="zh-CN" sz="2400" dirty="0">
                <a:latin typeface="Times New Roman" panose="02020603050405020304" pitchFamily="18" charset="0"/>
              </a:rPr>
              <a:t>SDD</a:t>
            </a:r>
            <a:r>
              <a:rPr lang="zh-CN" altLang="en-US" sz="2400" dirty="0">
                <a:latin typeface="Times New Roman" panose="02020603050405020304" pitchFamily="18" charset="0"/>
              </a:rPr>
              <a:t>，属性之间可能存在复杂的依赖关系，一次遍历分析树不能计算出所有属性值，可能需要多次遍历。</a:t>
            </a:r>
            <a:endParaRPr lang="zh-CN" altLang="en-US" sz="2400" dirty="0">
              <a:latin typeface="Times New Roman" panose="02020603050405020304" pitchFamily="18" charset="0"/>
            </a:endParaRPr>
          </a:p>
        </p:txBody>
      </p:sp>
      <p:sp>
        <p:nvSpPr>
          <p:cNvPr id="22532" name="Rectangle 43"/>
          <p:cNvSpPr>
            <a:spLocks noGrp="1"/>
          </p:cNvSpPr>
          <p:nvPr>
            <p:ph idx="1"/>
          </p:nvPr>
        </p:nvSpPr>
        <p:spPr>
          <a:xfrm>
            <a:off x="314325" y="817563"/>
            <a:ext cx="8218488" cy="595312"/>
          </a:xfrm>
        </p:spPr>
        <p:txBody>
          <a:bodyPr vert="horz" wrap="square" lIns="91440" tIns="45720" rIns="91440" bIns="45720" anchor="t" anchorCtr="0"/>
          <a:p>
            <a:pPr eaLnBrk="1" hangingPunct="1"/>
            <a:r>
              <a:rPr lang="en-US" altLang="zh-CN" sz="2400" b="1" dirty="0">
                <a:solidFill>
                  <a:srgbClr val="660066"/>
                </a:solidFill>
                <a:latin typeface="宋体" panose="02010600030101010101" pitchFamily="2" charset="-122"/>
              </a:rPr>
              <a:t>5.1.2</a:t>
            </a:r>
            <a:r>
              <a:rPr lang="en-US" altLang="zh-CN" sz="2800" b="1" dirty="0">
                <a:solidFill>
                  <a:srgbClr val="660066"/>
                </a:solidFill>
                <a:latin typeface="宋体" panose="02010600030101010101" pitchFamily="2" charset="-122"/>
              </a:rPr>
              <a:t> </a:t>
            </a:r>
            <a:r>
              <a:rPr lang="zh-CN" altLang="en-US" sz="2400" b="1" dirty="0">
                <a:solidFill>
                  <a:srgbClr val="660066"/>
                </a:solidFill>
                <a:latin typeface="宋体" panose="02010600030101010101" pitchFamily="2" charset="-122"/>
              </a:rPr>
              <a:t>在语法分析树的结点上对</a:t>
            </a:r>
            <a:r>
              <a:rPr lang="en-US" altLang="zh-CN" sz="2400" b="1" dirty="0">
                <a:solidFill>
                  <a:srgbClr val="660066"/>
                </a:solidFill>
                <a:latin typeface="宋体" panose="02010600030101010101" pitchFamily="2" charset="-122"/>
              </a:rPr>
              <a:t>SDD</a:t>
            </a:r>
            <a:r>
              <a:rPr lang="zh-CN" altLang="en-US" sz="2400" b="1" dirty="0">
                <a:solidFill>
                  <a:srgbClr val="660066"/>
                </a:solidFill>
                <a:latin typeface="宋体" panose="02010600030101010101" pitchFamily="2" charset="-122"/>
              </a:rPr>
              <a:t>求值</a:t>
            </a:r>
            <a:r>
              <a:rPr lang="en-US" altLang="zh-CN" sz="2400" b="1" dirty="0">
                <a:solidFill>
                  <a:srgbClr val="660066"/>
                </a:solidFill>
                <a:latin typeface="宋体" panose="02010600030101010101" pitchFamily="2" charset="-122"/>
              </a:rPr>
              <a:t>——</a:t>
            </a:r>
            <a:r>
              <a:rPr lang="zh-CN" altLang="en-US" sz="2400" b="1" dirty="0">
                <a:solidFill>
                  <a:srgbClr val="660066"/>
                </a:solidFill>
                <a:latin typeface="宋体" panose="02010600030101010101" pitchFamily="2" charset="-122"/>
              </a:rPr>
              <a:t>属性的计算</a:t>
            </a:r>
            <a:endParaRPr lang="zh-CN" altLang="en-US" sz="2800" b="1" dirty="0">
              <a:solidFill>
                <a:srgbClr val="660066"/>
              </a:solidFill>
              <a:latin typeface="宋体" panose="02010600030101010101" pitchFamily="2" charset="-122"/>
            </a:endParaRPr>
          </a:p>
        </p:txBody>
      </p:sp>
    </p:spTree>
  </p:cSld>
  <p:clrMapOvr>
    <a:masterClrMapping/>
  </p:clrMapOvr>
  <p:transition spd="med">
    <p:wheel spokes="4"/>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灯片编号占位符 4"/>
          <p:cNvSpPr txBox="1">
            <a:spLocks noGrp="1"/>
          </p:cNvSpPr>
          <p:nvPr>
            <p:ph type="sldNum" sz="quarter" idx="11"/>
          </p:nvPr>
        </p:nvSpPr>
        <p:spPr/>
        <p:txBody>
          <a:bodyPr anchor="b" anchorCtr="0"/>
          <a:p>
            <a:pPr marL="0" indent="0" algn="r" eaLnBrk="1" hangingPunct="1">
              <a:spcBef>
                <a:spcPct val="0"/>
              </a:spcBef>
              <a:buClrTx/>
              <a:buSzTx/>
              <a:buFontTx/>
              <a:buNone/>
            </a:pPr>
            <a:fld id="{9A0DB2DC-4C9A-4742-B13C-FB6460FD3503}" type="slidenum">
              <a:rPr lang="en-US" altLang="zh-CN" sz="1200" dirty="0">
                <a:latin typeface="Arial Black" panose="020B0A04020102020204" pitchFamily="34" charset="0"/>
              </a:rPr>
            </a:fld>
            <a:endParaRPr lang="en-US" altLang="zh-CN" sz="1200" dirty="0">
              <a:latin typeface="Arial Black" panose="020B0A04020102020204" pitchFamily="34" charset="0"/>
            </a:endParaRPr>
          </a:p>
        </p:txBody>
      </p:sp>
      <p:sp>
        <p:nvSpPr>
          <p:cNvPr id="5123" name="Rectangle 4"/>
          <p:cNvSpPr>
            <a:spLocks noGrp="1"/>
          </p:cNvSpPr>
          <p:nvPr>
            <p:ph idx="1"/>
          </p:nvPr>
        </p:nvSpPr>
        <p:spPr>
          <a:xfrm>
            <a:off x="684213" y="1125538"/>
            <a:ext cx="7772400" cy="5029200"/>
          </a:xfrm>
        </p:spPr>
        <p:txBody>
          <a:bodyPr vert="horz" wrap="square" lIns="91440" tIns="45720" rIns="91440" bIns="45720" anchor="t" anchorCtr="0"/>
          <a:p>
            <a:pPr eaLnBrk="1" hangingPunct="1"/>
            <a:r>
              <a:rPr lang="zh-CN" altLang="en-US" b="1" dirty="0">
                <a:solidFill>
                  <a:srgbClr val="660066"/>
                </a:solidFill>
              </a:rPr>
              <a:t>本章内容</a:t>
            </a:r>
            <a:endParaRPr lang="zh-CN" altLang="en-US" b="1" dirty="0">
              <a:solidFill>
                <a:srgbClr val="660066"/>
              </a:solidFill>
            </a:endParaRPr>
          </a:p>
          <a:p>
            <a:pPr lvl="1" eaLnBrk="1" hangingPunct="1">
              <a:lnSpc>
                <a:spcPct val="130000"/>
              </a:lnSpc>
            </a:pPr>
            <a:r>
              <a:rPr lang="zh-CN" altLang="en-US" b="1" dirty="0"/>
              <a:t>介绍一种形式化的语义处理方法：语法制导的翻译，包括它的两种具体形式：语法制导的定义和翻译模式</a:t>
            </a:r>
            <a:endParaRPr lang="zh-CN" altLang="en-US" b="1" dirty="0"/>
          </a:p>
          <a:p>
            <a:pPr lvl="1" eaLnBrk="1" hangingPunct="1">
              <a:lnSpc>
                <a:spcPct val="130000"/>
              </a:lnSpc>
            </a:pPr>
            <a:r>
              <a:rPr lang="zh-CN" altLang="en-US" b="1" dirty="0"/>
              <a:t>介绍语法制导翻译的实现方法</a:t>
            </a:r>
            <a:endParaRPr lang="zh-CN" altLang="en-US" b="1" dirty="0"/>
          </a:p>
          <a:p>
            <a:pPr eaLnBrk="1" hangingPunct="1">
              <a:lnSpc>
                <a:spcPct val="0"/>
              </a:lnSpc>
            </a:pPr>
            <a:endParaRPr lang="en-US" altLang="zh-CN" sz="2800" dirty="0"/>
          </a:p>
        </p:txBody>
      </p:sp>
    </p:spTree>
  </p:cSld>
  <p:clrMapOvr>
    <a:masterClrMapping/>
  </p:clrMapOvr>
  <p:transition>
    <p:blinds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灯片编号占位符 4"/>
          <p:cNvSpPr txBox="1">
            <a:spLocks noGrp="1"/>
          </p:cNvSpPr>
          <p:nvPr>
            <p:ph type="sldNum" sz="quarter" idx="11"/>
          </p:nvPr>
        </p:nvSpPr>
        <p:spPr/>
        <p:txBody>
          <a:bodyPr anchor="b" anchorCtr="0"/>
          <a:p>
            <a:pPr marL="0" indent="0" algn="r" eaLnBrk="1" hangingPunct="1">
              <a:spcBef>
                <a:spcPct val="0"/>
              </a:spcBef>
              <a:buClrTx/>
              <a:buSzTx/>
              <a:buFontTx/>
              <a:buNone/>
            </a:pPr>
            <a:fld id="{9A0DB2DC-4C9A-4742-B13C-FB6460FD3503}" type="slidenum">
              <a:rPr lang="en-US" altLang="zh-CN" sz="1200" dirty="0">
                <a:latin typeface="Arial Black" panose="020B0A04020102020204" pitchFamily="34" charset="0"/>
              </a:rPr>
            </a:fld>
            <a:endParaRPr lang="en-US" altLang="zh-CN" sz="1200" dirty="0">
              <a:latin typeface="Arial Black" panose="020B0A04020102020204" pitchFamily="34" charset="0"/>
            </a:endParaRPr>
          </a:p>
        </p:txBody>
      </p:sp>
      <p:sp>
        <p:nvSpPr>
          <p:cNvPr id="23555" name="Text Box 18"/>
          <p:cNvSpPr txBox="1"/>
          <p:nvPr/>
        </p:nvSpPr>
        <p:spPr>
          <a:xfrm>
            <a:off x="1979613" y="6181725"/>
            <a:ext cx="5543550" cy="396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algn="ctr" eaLnBrk="1" hangingPunct="1">
              <a:spcBef>
                <a:spcPct val="50000"/>
              </a:spcBef>
              <a:buClrTx/>
              <a:buSzTx/>
              <a:buFontTx/>
              <a:buNone/>
            </a:pPr>
            <a:r>
              <a:rPr lang="zh-CN" altLang="en-US" sz="2000" b="1" dirty="0"/>
              <a:t>图</a:t>
            </a:r>
            <a:r>
              <a:rPr lang="en-US" altLang="zh-CN" sz="2000" b="1" dirty="0"/>
              <a:t>5-3    3*5+4n</a:t>
            </a:r>
            <a:r>
              <a:rPr lang="zh-CN" altLang="en-US" sz="2000" b="1" dirty="0"/>
              <a:t>的注释分析树</a:t>
            </a:r>
            <a:endParaRPr lang="zh-CN" altLang="en-US" sz="2000" b="1" dirty="0"/>
          </a:p>
        </p:txBody>
      </p:sp>
      <p:pic>
        <p:nvPicPr>
          <p:cNvPr id="23556" name="图片 1"/>
          <p:cNvPicPr>
            <a:picLocks noChangeAspect="1"/>
          </p:cNvPicPr>
          <p:nvPr/>
        </p:nvPicPr>
        <p:blipFill>
          <a:blip r:embed="rId1"/>
          <a:stretch>
            <a:fillRect/>
          </a:stretch>
        </p:blipFill>
        <p:spPr>
          <a:xfrm>
            <a:off x="4932363" y="1201738"/>
            <a:ext cx="3952875" cy="4854575"/>
          </a:xfrm>
          <a:prstGeom prst="rect">
            <a:avLst/>
          </a:prstGeom>
          <a:noFill/>
          <a:ln w="9525">
            <a:noFill/>
          </a:ln>
        </p:spPr>
      </p:pic>
      <p:pic>
        <p:nvPicPr>
          <p:cNvPr id="23557" name="Picture 31"/>
          <p:cNvPicPr>
            <a:picLocks noChangeAspect="1"/>
          </p:cNvPicPr>
          <p:nvPr/>
        </p:nvPicPr>
        <p:blipFill>
          <a:blip r:embed="rId2"/>
          <a:stretch>
            <a:fillRect/>
          </a:stretch>
        </p:blipFill>
        <p:spPr>
          <a:xfrm>
            <a:off x="0" y="115888"/>
            <a:ext cx="6261100" cy="2089150"/>
          </a:xfrm>
          <a:prstGeom prst="rect">
            <a:avLst/>
          </a:prstGeom>
          <a:noFill/>
          <a:ln w="9525">
            <a:noFill/>
          </a:ln>
        </p:spPr>
      </p:pic>
      <p:sp>
        <p:nvSpPr>
          <p:cNvPr id="5" name="圆角矩形标注 4"/>
          <p:cNvSpPr/>
          <p:nvPr/>
        </p:nvSpPr>
        <p:spPr>
          <a:xfrm>
            <a:off x="1692275" y="5048250"/>
            <a:ext cx="2303463" cy="1008063"/>
          </a:xfrm>
          <a:prstGeom prst="wedgeRoundRectCallout">
            <a:avLst>
              <a:gd name="adj1" fmla="val 95303"/>
              <a:gd name="adj2" fmla="val -64486"/>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rgbClr val="0000FF"/>
                </a:solidFill>
                <a:effectLst/>
                <a:uLnTx/>
                <a:uFillTx/>
                <a:latin typeface="+mn-lt"/>
                <a:ea typeface="+mn-ea"/>
                <a:cs typeface="+mn-cs"/>
              </a:rPr>
              <a:t>注释分析树：</a:t>
            </a:r>
            <a:endParaRPr kumimoji="0" lang="en-US" altLang="zh-CN" sz="2000" b="1" i="0" u="none" strike="noStrike" kern="1200" cap="none" spc="0" normalizeH="0" baseline="0" noProof="0" dirty="0">
              <a:ln>
                <a:noFill/>
              </a:ln>
              <a:solidFill>
                <a:srgbClr val="0000FF"/>
              </a:solidFill>
              <a:effectLst/>
              <a:uLnTx/>
              <a:uFillTx/>
              <a:latin typeface="+mn-lt"/>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rgbClr val="0000FF"/>
                </a:solidFill>
                <a:effectLst/>
                <a:uLnTx/>
                <a:uFillTx/>
                <a:latin typeface="+mn-lt"/>
                <a:ea typeface="+mn-ea"/>
                <a:cs typeface="+mn-cs"/>
              </a:rPr>
              <a:t>每个节点都带有属性值的分析树</a:t>
            </a:r>
            <a:endParaRPr kumimoji="0" lang="zh-CN" altLang="en-US" sz="2000" b="0" i="0" u="none" strike="noStrike" kern="1200" cap="none" spc="0" normalizeH="0" baseline="0" noProof="0" dirty="0">
              <a:ln>
                <a:noFill/>
              </a:ln>
              <a:solidFill>
                <a:srgbClr val="0000FF"/>
              </a:solidFill>
              <a:effectLst/>
              <a:uLnTx/>
              <a:uFillTx/>
              <a:latin typeface="+mn-lt"/>
              <a:ea typeface="+mn-ea"/>
              <a:cs typeface="+mn-cs"/>
            </a:endParaRPr>
          </a:p>
        </p:txBody>
      </p:sp>
    </p:spTree>
  </p:cSld>
  <p:clrMapOvr>
    <a:masterClrMapping/>
  </p:clrMapOvr>
  <p:transition>
    <p:blinds dir="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灯片编号占位符 2"/>
          <p:cNvSpPr txBox="1">
            <a:spLocks noGrp="1"/>
          </p:cNvSpPr>
          <p:nvPr>
            <p:ph type="sldNum" sz="quarter" idx="11"/>
          </p:nvPr>
        </p:nvSpPr>
        <p:spPr/>
        <p:txBody>
          <a:bodyPr anchor="b" anchorCtr="0"/>
          <a:p>
            <a:pPr marL="0" indent="0" algn="r" eaLnBrk="1" hangingPunct="1">
              <a:spcBef>
                <a:spcPct val="0"/>
              </a:spcBef>
              <a:buClrTx/>
              <a:buSzTx/>
              <a:buFontTx/>
              <a:buNone/>
            </a:pPr>
            <a:fld id="{9A0DB2DC-4C9A-4742-B13C-FB6460FD3503}" type="slidenum">
              <a:rPr lang="en-US" altLang="zh-CN" sz="1200" dirty="0">
                <a:latin typeface="Arial Black" panose="020B0A04020102020204" pitchFamily="34" charset="0"/>
              </a:rPr>
            </a:fld>
            <a:endParaRPr lang="en-US" altLang="zh-CN" sz="1200" dirty="0">
              <a:latin typeface="Arial Black" panose="020B0A04020102020204" pitchFamily="34" charset="0"/>
            </a:endParaRPr>
          </a:p>
        </p:txBody>
      </p:sp>
      <p:graphicFrame>
        <p:nvGraphicFramePr>
          <p:cNvPr id="145457" name="Group 49"/>
          <p:cNvGraphicFramePr>
            <a:graphicFrameLocks noGrp="1"/>
          </p:cNvGraphicFramePr>
          <p:nvPr/>
        </p:nvGraphicFramePr>
        <p:xfrm>
          <a:off x="1116013" y="1700213"/>
          <a:ext cx="7086600" cy="3930651"/>
        </p:xfrm>
        <a:graphic>
          <a:graphicData uri="http://schemas.openxmlformats.org/drawingml/2006/table">
            <a:tbl>
              <a:tblPr/>
              <a:tblGrid>
                <a:gridCol w="2362200"/>
                <a:gridCol w="4724400"/>
              </a:tblGrid>
              <a:tr h="555579">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zh-CN" altLang="en-US" sz="24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产  生  式</a:t>
                      </a:r>
                      <a:r>
                        <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54000" marR="54000" marT="28798" marB="287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zh-CN" altLang="en-US" sz="24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语</a:t>
                      </a:r>
                      <a:r>
                        <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0" lang="zh-CN" altLang="en-US" sz="24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义</a:t>
                      </a:r>
                      <a:r>
                        <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0" lang="zh-CN" altLang="en-US" sz="24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规</a:t>
                      </a:r>
                      <a:r>
                        <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0" lang="zh-CN" altLang="en-US" sz="24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则</a:t>
                      </a:r>
                      <a:r>
                        <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54000" marR="54000" marT="28798" marB="287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5739">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400" b="0" i="1" u="none" strike="noStrike" cap="none" normalizeH="0" baseline="0" smtClean="0">
                          <a:ln>
                            <a:noFill/>
                          </a:ln>
                          <a:solidFill>
                            <a:schemeClr val="tx1"/>
                          </a:solidFill>
                          <a:effectLst/>
                          <a:latin typeface="Arial" panose="020B0604020202020204" pitchFamily="34" charset="0"/>
                          <a:ea typeface="宋体" panose="02010600030101010101" pitchFamily="2" charset="-122"/>
                        </a:rPr>
                        <a:t>  D </a:t>
                      </a:r>
                      <a:r>
                        <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a:t>
                      </a:r>
                      <a:r>
                        <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0" lang="en-US" altLang="zh-CN" sz="2400" b="0" i="1" u="none" strike="noStrike" cap="none" normalizeH="0" baseline="0" smtClean="0">
                          <a:ln>
                            <a:noFill/>
                          </a:ln>
                          <a:solidFill>
                            <a:schemeClr val="tx1"/>
                          </a:solidFill>
                          <a:effectLst/>
                          <a:latin typeface="Arial" panose="020B0604020202020204" pitchFamily="34" charset="0"/>
                          <a:ea typeface="宋体" panose="02010600030101010101" pitchFamily="2" charset="-122"/>
                        </a:rPr>
                        <a:t>TL</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54000" marR="54000" marT="28798" marB="287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a:t>
                      </a:r>
                      <a:r>
                        <a:rPr kumimoji="0" lang="en-US" altLang="zh-CN" sz="2400" b="0" i="1"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L</a:t>
                      </a:r>
                      <a:r>
                        <a:rPr kumimoji="0" lang="en-US" altLang="zh-CN"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en-US" altLang="zh-CN" sz="2400" b="0" i="1"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inh</a:t>
                      </a:r>
                      <a:r>
                        <a:rPr kumimoji="0" lang="en-US" altLang="zh-CN"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 </a:t>
                      </a:r>
                      <a:r>
                        <a:rPr kumimoji="0" lang="en-US" altLang="zh-CN" sz="2400" b="0" i="1"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T</a:t>
                      </a:r>
                      <a:r>
                        <a:rPr kumimoji="0" lang="en-US" altLang="zh-CN"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en-US" altLang="zh-CN" sz="2400" b="0" i="1"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type</a:t>
                      </a:r>
                      <a:r>
                        <a:rPr kumimoji="0" lang="en-US" altLang="zh-CN"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a:t>
                      </a:r>
                      <a:endParaRPr kumimoji="0" lang="en-US" altLang="zh-CN"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54000" marR="54000" marT="28798" marB="287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41297">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0" lang="en-US" altLang="zh-CN" sz="2400" b="0" i="1" u="none" strike="noStrike" cap="none" normalizeH="0" baseline="0" smtClean="0">
                          <a:ln>
                            <a:noFill/>
                          </a:ln>
                          <a:solidFill>
                            <a:schemeClr val="tx1"/>
                          </a:solidFill>
                          <a:effectLst/>
                          <a:latin typeface="Arial" panose="020B0604020202020204" pitchFamily="34" charset="0"/>
                          <a:ea typeface="宋体" panose="02010600030101010101" pitchFamily="2" charset="-122"/>
                        </a:rPr>
                        <a:t>T</a:t>
                      </a:r>
                      <a:r>
                        <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a:t>
                      </a:r>
                      <a:r>
                        <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int </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54000" marR="54000" marT="28798" marB="287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a:t>
                      </a:r>
                      <a:r>
                        <a:rPr kumimoji="0" lang="en-US" altLang="zh-CN" sz="2400" b="0" i="1"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T</a:t>
                      </a:r>
                      <a:r>
                        <a:rPr kumimoji="0" lang="en-US" altLang="zh-CN"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en-US" altLang="zh-CN" sz="2400" b="0" i="1"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type</a:t>
                      </a:r>
                      <a:r>
                        <a:rPr kumimoji="0" lang="en-US" altLang="zh-CN"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 </a:t>
                      </a:r>
                      <a:r>
                        <a:rPr kumimoji="0" lang="en-US" altLang="zh-CN" sz="2400" b="0" i="1"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integer</a:t>
                      </a:r>
                      <a:r>
                        <a:rPr kumimoji="0" lang="en-US" altLang="zh-CN"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a:t>
                      </a:r>
                      <a:endParaRPr kumimoji="0" lang="en-US" altLang="zh-CN"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54000" marR="54000" marT="28798" marB="287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42884">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0" lang="en-US" altLang="zh-CN" sz="2400" b="0" i="1" u="none" strike="noStrike" cap="none" normalizeH="0" baseline="0" smtClean="0">
                          <a:ln>
                            <a:noFill/>
                          </a:ln>
                          <a:solidFill>
                            <a:schemeClr val="tx1"/>
                          </a:solidFill>
                          <a:effectLst/>
                          <a:latin typeface="Arial" panose="020B0604020202020204" pitchFamily="34" charset="0"/>
                          <a:ea typeface="宋体" panose="02010600030101010101" pitchFamily="2" charset="-122"/>
                        </a:rPr>
                        <a:t>T</a:t>
                      </a:r>
                      <a:r>
                        <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a:t>
                      </a:r>
                      <a:r>
                        <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real </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54000" marR="54000" marT="28798" marB="287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a:t>
                      </a:r>
                      <a:r>
                        <a:rPr kumimoji="0" lang="en-US" altLang="zh-CN" sz="2400" b="0" i="1"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T</a:t>
                      </a:r>
                      <a:r>
                        <a:rPr kumimoji="0" lang="en-US" altLang="zh-CN"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en-US" altLang="zh-CN" sz="2400" b="0" i="1"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type</a:t>
                      </a:r>
                      <a:r>
                        <a:rPr kumimoji="0" lang="en-US" altLang="zh-CN"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 </a:t>
                      </a:r>
                      <a:r>
                        <a:rPr kumimoji="0" lang="en-US" altLang="zh-CN" sz="2400" b="0" i="1"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real</a:t>
                      </a:r>
                      <a:r>
                        <a:rPr kumimoji="0" lang="en-US" altLang="zh-CN"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a:t>
                      </a:r>
                      <a:endParaRPr kumimoji="0" lang="en-US" altLang="zh-CN"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54000" marR="54000" marT="28798" marB="287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62268">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0" lang="en-US" altLang="zh-CN" sz="2400" b="0" i="1" u="none" strike="noStrike" cap="none" normalizeH="0" baseline="0" smtClean="0">
                          <a:ln>
                            <a:noFill/>
                          </a:ln>
                          <a:solidFill>
                            <a:schemeClr val="tx1"/>
                          </a:solidFill>
                          <a:effectLst/>
                          <a:latin typeface="Arial" panose="020B0604020202020204" pitchFamily="34" charset="0"/>
                          <a:ea typeface="宋体" panose="02010600030101010101" pitchFamily="2" charset="-122"/>
                        </a:rPr>
                        <a:t>L</a:t>
                      </a:r>
                      <a:r>
                        <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a:t>
                      </a:r>
                      <a:r>
                        <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0" lang="en-US" altLang="zh-CN" sz="2400" b="0" i="1" u="none" strike="noStrike" cap="none" normalizeH="0" baseline="0" smtClean="0">
                          <a:ln>
                            <a:noFill/>
                          </a:ln>
                          <a:solidFill>
                            <a:schemeClr val="tx1"/>
                          </a:solidFill>
                          <a:effectLst/>
                          <a:latin typeface="Arial" panose="020B0604020202020204" pitchFamily="34" charset="0"/>
                          <a:ea typeface="宋体" panose="02010600030101010101" pitchFamily="2" charset="-122"/>
                        </a:rPr>
                        <a:t>L</a:t>
                      </a:r>
                      <a:r>
                        <a:rPr kumimoji="0" lang="en-US" altLang="zh-CN" sz="2400" b="0" i="0" u="none" strike="noStrike" cap="none" normalizeH="0" baseline="-30000" smtClean="0">
                          <a:ln>
                            <a:noFill/>
                          </a:ln>
                          <a:solidFill>
                            <a:schemeClr val="tx1"/>
                          </a:solidFill>
                          <a:effectLst/>
                          <a:latin typeface="Arial" panose="020B0604020202020204" pitchFamily="34" charset="0"/>
                          <a:ea typeface="宋体" panose="02010600030101010101" pitchFamily="2" charset="-122"/>
                        </a:rPr>
                        <a:t>1</a:t>
                      </a:r>
                      <a:r>
                        <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id </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54000" marR="54000" marT="28798" marB="287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a:t>
                      </a:r>
                      <a:r>
                        <a:rPr kumimoji="0" lang="en-US" altLang="zh-CN" sz="2400" b="0" i="1"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L</a:t>
                      </a:r>
                      <a:r>
                        <a:rPr kumimoji="0" lang="en-US" altLang="zh-CN" sz="2400" b="0" i="0" u="none" strike="noStrike" cap="none" normalizeH="0" baseline="-30000" dirty="0" smtClean="0">
                          <a:ln>
                            <a:noFill/>
                          </a:ln>
                          <a:solidFill>
                            <a:schemeClr val="tx1"/>
                          </a:solidFill>
                          <a:effectLst/>
                          <a:latin typeface="Arial" panose="020B0604020202020204" pitchFamily="34" charset="0"/>
                          <a:ea typeface="宋体" panose="02010600030101010101" pitchFamily="2" charset="-122"/>
                        </a:rPr>
                        <a:t>1</a:t>
                      </a:r>
                      <a:r>
                        <a:rPr kumimoji="0" lang="en-US" altLang="zh-CN" sz="2400" b="0" i="1"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.inh</a:t>
                      </a:r>
                      <a:r>
                        <a:rPr kumimoji="0" lang="en-US" altLang="zh-CN"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 </a:t>
                      </a:r>
                      <a:r>
                        <a:rPr kumimoji="0" lang="en-US" altLang="zh-CN" sz="2400" b="0" i="1"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L</a:t>
                      </a:r>
                      <a:r>
                        <a:rPr kumimoji="0" lang="en-US" altLang="zh-CN"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en-US" altLang="zh-CN" sz="2400" b="0" i="1"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inh</a:t>
                      </a:r>
                      <a:r>
                        <a:rPr kumimoji="0" lang="en-US" altLang="zh-CN"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endParaRPr kumimoji="0" lang="en-US" altLang="zh-CN"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a:t>
                      </a:r>
                      <a:r>
                        <a:rPr kumimoji="0" lang="en-US" altLang="zh-CN" sz="2400" b="0" i="1"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addtype</a:t>
                      </a:r>
                      <a:r>
                        <a:rPr kumimoji="0" lang="en-US" altLang="zh-CN"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(id.</a:t>
                      </a:r>
                      <a:r>
                        <a:rPr kumimoji="0" lang="en-US" altLang="zh-CN" sz="2400" b="0" i="1"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entry</a:t>
                      </a:r>
                      <a:r>
                        <a:rPr kumimoji="0" lang="en-US" altLang="zh-CN"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a:t>
                      </a:r>
                      <a:r>
                        <a:rPr kumimoji="0" lang="en-US" altLang="zh-CN" sz="2400" b="0" i="1"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L</a:t>
                      </a:r>
                      <a:r>
                        <a:rPr kumimoji="0" lang="en-US" altLang="zh-CN"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en-US" altLang="zh-CN" sz="2400" b="0" i="1"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inh</a:t>
                      </a:r>
                      <a:r>
                        <a:rPr kumimoji="0" lang="en-US" altLang="zh-CN"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 </a:t>
                      </a:r>
                      <a:endParaRPr kumimoji="0" lang="en-US" altLang="zh-CN"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54000" marR="54000" marT="28798" marB="287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42884">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0" lang="en-US" altLang="zh-CN" sz="2400" b="0" i="1" u="none" strike="noStrike" cap="none" normalizeH="0" baseline="0" smtClean="0">
                          <a:ln>
                            <a:noFill/>
                          </a:ln>
                          <a:solidFill>
                            <a:schemeClr val="tx1"/>
                          </a:solidFill>
                          <a:effectLst/>
                          <a:latin typeface="Arial" panose="020B0604020202020204" pitchFamily="34" charset="0"/>
                          <a:ea typeface="宋体" panose="02010600030101010101" pitchFamily="2" charset="-122"/>
                        </a:rPr>
                        <a:t>L</a:t>
                      </a:r>
                      <a:r>
                        <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a:t>
                      </a:r>
                      <a:r>
                        <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id </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54000" marR="54000" marT="28798" marB="287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a:t>
                      </a:r>
                      <a:r>
                        <a:rPr kumimoji="0" lang="en-US" altLang="zh-CN" sz="2400" b="0" i="1"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addtype</a:t>
                      </a:r>
                      <a:r>
                        <a:rPr kumimoji="0" lang="en-US" altLang="zh-CN"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(id.</a:t>
                      </a:r>
                      <a:r>
                        <a:rPr kumimoji="0" lang="en-US" altLang="zh-CN" sz="2400" b="0" i="1"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entry</a:t>
                      </a:r>
                      <a:r>
                        <a:rPr kumimoji="0" lang="en-US" altLang="zh-CN"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a:t>
                      </a:r>
                      <a:r>
                        <a:rPr kumimoji="0" lang="en-US" altLang="zh-CN" sz="2400" b="0" i="1"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L</a:t>
                      </a:r>
                      <a:r>
                        <a:rPr kumimoji="0" lang="en-US" altLang="zh-CN"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en-US" altLang="zh-CN" sz="2400" b="0" i="1"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inh</a:t>
                      </a:r>
                      <a:r>
                        <a:rPr kumimoji="0" lang="en-US" altLang="zh-CN"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 </a:t>
                      </a:r>
                      <a:endParaRPr kumimoji="0" lang="en-US" altLang="zh-CN"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54000" marR="54000" marT="28798" marB="287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4602" name="Text Box 50"/>
          <p:cNvSpPr txBox="1"/>
          <p:nvPr/>
        </p:nvSpPr>
        <p:spPr>
          <a:xfrm>
            <a:off x="2484438" y="5805488"/>
            <a:ext cx="5111750" cy="3667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1800" dirty="0"/>
              <a:t>图</a:t>
            </a:r>
            <a:r>
              <a:rPr lang="en-US" altLang="zh-CN" sz="1800" dirty="0"/>
              <a:t>5-4 </a:t>
            </a:r>
            <a:r>
              <a:rPr lang="zh-CN" altLang="en-US" sz="1800" dirty="0"/>
              <a:t>带有继承属性</a:t>
            </a:r>
            <a:r>
              <a:rPr lang="en-US" altLang="zh-CN" sz="1800" dirty="0"/>
              <a:t>L.in</a:t>
            </a:r>
            <a:r>
              <a:rPr lang="zh-CN" altLang="en-US" sz="1800" dirty="0"/>
              <a:t>的语法制导翻译</a:t>
            </a:r>
            <a:endParaRPr lang="zh-CN" altLang="en-US" sz="1800" dirty="0"/>
          </a:p>
        </p:txBody>
      </p:sp>
      <p:sp>
        <p:nvSpPr>
          <p:cNvPr id="24603" name="Text Box 51"/>
          <p:cNvSpPr txBox="1"/>
          <p:nvPr/>
        </p:nvSpPr>
        <p:spPr>
          <a:xfrm>
            <a:off x="468313" y="836613"/>
            <a:ext cx="78486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342900" lvl="0" indent="-342900" eaLnBrk="1" hangingPunct="1">
              <a:buClr>
                <a:schemeClr val="hlink"/>
              </a:buClr>
              <a:buNone/>
            </a:pPr>
            <a:r>
              <a:rPr lang="zh-CN" altLang="en-US" sz="2400" b="1" dirty="0">
                <a:solidFill>
                  <a:srgbClr val="0000FF"/>
                </a:solidFill>
              </a:rPr>
              <a:t>例</a:t>
            </a:r>
            <a:r>
              <a:rPr lang="zh-CN" altLang="en-US" sz="2400" dirty="0"/>
              <a:t>：下例为继承属性在说明中为各种标识符提供类型信息</a:t>
            </a:r>
            <a:endParaRPr lang="zh-CN" altLang="en-US" sz="2400" b="1" dirty="0"/>
          </a:p>
        </p:txBody>
      </p:sp>
    </p:spTree>
  </p:cSld>
  <p:clrMapOvr>
    <a:masterClrMapping/>
  </p:clrMapOvr>
  <p:transition>
    <p:blinds dir="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灯片编号占位符 4"/>
          <p:cNvSpPr txBox="1">
            <a:spLocks noGrp="1"/>
          </p:cNvSpPr>
          <p:nvPr>
            <p:ph type="sldNum" sz="quarter" idx="11"/>
          </p:nvPr>
        </p:nvSpPr>
        <p:spPr/>
        <p:txBody>
          <a:bodyPr anchor="b" anchorCtr="0"/>
          <a:p>
            <a:pPr marL="0" indent="0" algn="r" eaLnBrk="1" hangingPunct="1">
              <a:spcBef>
                <a:spcPct val="0"/>
              </a:spcBef>
              <a:buClrTx/>
              <a:buSzTx/>
              <a:buFontTx/>
              <a:buNone/>
            </a:pPr>
            <a:fld id="{9A0DB2DC-4C9A-4742-B13C-FB6460FD3503}" type="slidenum">
              <a:rPr lang="en-US" altLang="zh-CN" sz="1200" dirty="0">
                <a:latin typeface="Arial Black" panose="020B0A04020102020204" pitchFamily="34" charset="0"/>
              </a:rPr>
            </a:fld>
            <a:endParaRPr lang="en-US" altLang="zh-CN" sz="1200" dirty="0">
              <a:latin typeface="Arial Black" panose="020B0A04020102020204" pitchFamily="34" charset="0"/>
            </a:endParaRPr>
          </a:p>
        </p:txBody>
      </p:sp>
      <p:sp>
        <p:nvSpPr>
          <p:cNvPr id="25603" name="Rectangle 5"/>
          <p:cNvSpPr>
            <a:spLocks noRot="1"/>
          </p:cNvSpPr>
          <p:nvPr/>
        </p:nvSpPr>
        <p:spPr>
          <a:xfrm>
            <a:off x="250825" y="538163"/>
            <a:ext cx="1993900" cy="730250"/>
          </a:xfrm>
          <a:prstGeom prst="rect">
            <a:avLst/>
          </a:prstGeom>
          <a:solidFill>
            <a:srgbClr val="CCD3F6"/>
          </a:solidFill>
          <a:ln w="9525">
            <a:noFill/>
          </a:ln>
          <a:effectLst>
            <a:outerShdw dist="107763" dir="2699999" algn="ctr" rotWithShape="0">
              <a:schemeClr val="bg2">
                <a:alpha val="50000"/>
              </a:schemeClr>
            </a:outerShdw>
          </a:effectLst>
        </p:spPr>
        <p:txBody>
          <a:bodyPr anchor="ctr" anchorCtr="0"/>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800" dirty="0"/>
              <a:t>※</a:t>
            </a:r>
            <a:r>
              <a:rPr lang="zh-CN" altLang="en-US" sz="2800" b="1" dirty="0"/>
              <a:t>例</a:t>
            </a:r>
            <a:r>
              <a:rPr lang="en-US" altLang="zh-CN" sz="2800" dirty="0"/>
              <a:t>※</a:t>
            </a:r>
            <a:endParaRPr lang="en-US" altLang="zh-CN" sz="2800" dirty="0"/>
          </a:p>
        </p:txBody>
      </p:sp>
      <p:graphicFrame>
        <p:nvGraphicFramePr>
          <p:cNvPr id="206887" name="Group 39"/>
          <p:cNvGraphicFramePr>
            <a:graphicFrameLocks noGrp="1"/>
          </p:cNvGraphicFramePr>
          <p:nvPr/>
        </p:nvGraphicFramePr>
        <p:xfrm>
          <a:off x="179388" y="1773238"/>
          <a:ext cx="4319588" cy="2682875"/>
        </p:xfrm>
        <a:graphic>
          <a:graphicData uri="http://schemas.openxmlformats.org/drawingml/2006/table">
            <a:tbl>
              <a:tblPr/>
              <a:tblGrid>
                <a:gridCol w="1655762"/>
                <a:gridCol w="2663825"/>
              </a:tblGrid>
              <a:tr h="457308">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产生式</a:t>
                      </a: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语义规则</a:t>
                      </a: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225567">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D</a:t>
                      </a: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TL</a:t>
                      </a:r>
                      <a:endPar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endParaRP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Tint</a:t>
                      </a:r>
                      <a:endPar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endParaRP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Treal</a:t>
                      </a:r>
                      <a:endPar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endParaRP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LL1,id</a:t>
                      </a:r>
                      <a:endPar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endParaRP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endParaRP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Lid</a:t>
                      </a:r>
                      <a:endPar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endParaRP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L.inh:=T.type</a:t>
                      </a:r>
                      <a:endPar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T.type:=integer</a:t>
                      </a:r>
                      <a:endPar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T.type:=real</a:t>
                      </a:r>
                      <a:endPar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L1.inh:=L.inh</a:t>
                      </a:r>
                      <a:endPar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Addtype(id.entry,L.inh)</a:t>
                      </a:r>
                      <a:endPar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Addtype(id.entry,L.inh)</a:t>
                      </a:r>
                      <a:endPar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pSp>
        <p:nvGrpSpPr>
          <p:cNvPr id="25615" name="组合 2"/>
          <p:cNvGrpSpPr/>
          <p:nvPr/>
        </p:nvGrpSpPr>
        <p:grpSpPr>
          <a:xfrm>
            <a:off x="4775200" y="876300"/>
            <a:ext cx="4044950" cy="461963"/>
            <a:chOff x="3983744" y="930074"/>
            <a:chExt cx="4044640" cy="461665"/>
          </a:xfrm>
        </p:grpSpPr>
        <p:sp>
          <p:nvSpPr>
            <p:cNvPr id="25617" name="Text Box 4"/>
            <p:cNvSpPr txBox="1"/>
            <p:nvPr/>
          </p:nvSpPr>
          <p:spPr>
            <a:xfrm>
              <a:off x="4043561" y="930074"/>
              <a:ext cx="3984823" cy="4616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a:spcBef>
                  <a:spcPct val="0"/>
                </a:spcBef>
                <a:buClrTx/>
                <a:buSzTx/>
                <a:buFontTx/>
                <a:buNone/>
              </a:pPr>
              <a:r>
                <a:rPr lang="zh-CN" altLang="en-US" sz="2400" dirty="0">
                  <a:latin typeface="Times New Roman" panose="02020603050405020304" pitchFamily="18" charset="0"/>
                </a:rPr>
                <a:t>句子</a:t>
              </a:r>
              <a:r>
                <a:rPr lang="en-US" altLang="zh-CN" sz="2400" dirty="0">
                  <a:latin typeface="Times New Roman" panose="02020603050405020304" pitchFamily="18" charset="0"/>
                </a:rPr>
                <a:t>real id1,id2,id3</a:t>
              </a:r>
              <a:r>
                <a:rPr lang="zh-CN" altLang="en-US" sz="2400" dirty="0">
                  <a:latin typeface="Times New Roman" panose="02020603050405020304" pitchFamily="18" charset="0"/>
                </a:rPr>
                <a:t>的分析树</a:t>
              </a:r>
              <a:endParaRPr lang="zh-CN" altLang="en-US" sz="2400" dirty="0">
                <a:latin typeface="Times New Roman" panose="02020603050405020304" pitchFamily="18" charset="0"/>
              </a:endParaRPr>
            </a:p>
          </p:txBody>
        </p:sp>
        <p:sp>
          <p:nvSpPr>
            <p:cNvPr id="25618" name="Rectangle 38"/>
            <p:cNvSpPr/>
            <p:nvPr/>
          </p:nvSpPr>
          <p:spPr>
            <a:xfrm>
              <a:off x="3983744" y="930074"/>
              <a:ext cx="4044640" cy="461665"/>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p>
          </p:txBody>
        </p:sp>
      </p:grpSp>
      <p:pic>
        <p:nvPicPr>
          <p:cNvPr id="25616" name="图片 1"/>
          <p:cNvPicPr>
            <a:picLocks noChangeAspect="1"/>
          </p:cNvPicPr>
          <p:nvPr/>
        </p:nvPicPr>
        <p:blipFill>
          <a:blip r:embed="rId1"/>
          <a:stretch>
            <a:fillRect/>
          </a:stretch>
        </p:blipFill>
        <p:spPr>
          <a:xfrm>
            <a:off x="4775200" y="1744663"/>
            <a:ext cx="4044950" cy="3625850"/>
          </a:xfrm>
          <a:prstGeom prst="rect">
            <a:avLst/>
          </a:prstGeom>
          <a:noFill/>
          <a:ln w="9525">
            <a:noFill/>
          </a:ln>
        </p:spPr>
      </p:pic>
    </p:spTree>
  </p:cSld>
  <p:clrMapOvr>
    <a:masterClrMapping/>
  </p:clrMapOvr>
  <p:transition>
    <p:blinds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灯片编号占位符 4"/>
          <p:cNvSpPr txBox="1">
            <a:spLocks noGrp="1"/>
          </p:cNvSpPr>
          <p:nvPr>
            <p:ph type="sldNum" sz="quarter" idx="11"/>
          </p:nvPr>
        </p:nvSpPr>
        <p:spPr/>
        <p:txBody>
          <a:bodyPr anchor="b" anchorCtr="0"/>
          <a:p>
            <a:pPr marL="0" indent="0" algn="r" eaLnBrk="1" hangingPunct="1">
              <a:spcBef>
                <a:spcPct val="0"/>
              </a:spcBef>
              <a:buClrTx/>
              <a:buSzTx/>
              <a:buFontTx/>
              <a:buNone/>
            </a:pPr>
            <a:fld id="{9A0DB2DC-4C9A-4742-B13C-FB6460FD3503}" type="slidenum">
              <a:rPr lang="en-US" altLang="zh-CN" sz="1200" dirty="0">
                <a:latin typeface="Arial Black" panose="020B0A04020102020204" pitchFamily="34" charset="0"/>
              </a:rPr>
            </a:fld>
            <a:endParaRPr lang="en-US" altLang="zh-CN" sz="1200" dirty="0">
              <a:latin typeface="Arial Black" panose="020B0A04020102020204" pitchFamily="34" charset="0"/>
            </a:endParaRPr>
          </a:p>
        </p:txBody>
      </p:sp>
      <p:sp>
        <p:nvSpPr>
          <p:cNvPr id="26627" name="Rectangle 4"/>
          <p:cNvSpPr>
            <a:spLocks noGrp="1" noRot="1"/>
          </p:cNvSpPr>
          <p:nvPr>
            <p:ph type="title"/>
          </p:nvPr>
        </p:nvSpPr>
        <p:spPr>
          <a:xfrm>
            <a:off x="755650" y="620713"/>
            <a:ext cx="1871663" cy="647700"/>
          </a:xfrm>
          <a:solidFill>
            <a:srgbClr val="CCD3F6">
              <a:alpha val="100000"/>
            </a:srgbClr>
          </a:solidFill>
          <a:effectLst>
            <a:outerShdw dist="107763" dir="2699999" algn="ctr" rotWithShape="0">
              <a:schemeClr val="bg2">
                <a:alpha val="50000"/>
              </a:schemeClr>
            </a:outerShdw>
          </a:effectLst>
        </p:spPr>
        <p:txBody>
          <a:bodyPr vert="horz" wrap="square" lIns="91440" tIns="45720" rIns="91440" bIns="45720" anchor="ctr" anchorCtr="0"/>
          <a:p>
            <a:pPr eaLnBrk="1" hangingPunct="1"/>
            <a:r>
              <a:rPr lang="zh-CN" altLang="en-US" sz="2800" b="1" dirty="0"/>
              <a:t>强调</a:t>
            </a:r>
            <a:endParaRPr lang="zh-CN" altLang="en-US" sz="2800" b="1" dirty="0"/>
          </a:p>
        </p:txBody>
      </p:sp>
      <p:sp>
        <p:nvSpPr>
          <p:cNvPr id="26628" name="Rectangle 5"/>
          <p:cNvSpPr/>
          <p:nvPr/>
        </p:nvSpPr>
        <p:spPr>
          <a:xfrm>
            <a:off x="755650" y="1773238"/>
            <a:ext cx="7632700" cy="8223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400" dirty="0"/>
              <a:t>综合属性：“自下而上”传递信息。</a:t>
            </a:r>
            <a:endParaRPr lang="zh-CN" altLang="en-US" sz="2400" dirty="0"/>
          </a:p>
          <a:p>
            <a:pPr marL="0" lvl="0" indent="0" eaLnBrk="1" hangingPunct="1">
              <a:spcBef>
                <a:spcPct val="0"/>
              </a:spcBef>
              <a:buClrTx/>
              <a:buSzTx/>
              <a:buFontTx/>
              <a:buNone/>
            </a:pPr>
            <a:r>
              <a:rPr lang="zh-CN" altLang="en-US" sz="2400" dirty="0"/>
              <a:t>继承属性：“自上而下”传递信息。</a:t>
            </a:r>
            <a:endParaRPr lang="zh-CN" altLang="en-US" sz="2400" dirty="0"/>
          </a:p>
        </p:txBody>
      </p:sp>
      <p:sp>
        <p:nvSpPr>
          <p:cNvPr id="26629" name="Rectangle 6"/>
          <p:cNvSpPr/>
          <p:nvPr/>
        </p:nvSpPr>
        <p:spPr>
          <a:xfrm>
            <a:off x="755650" y="3068638"/>
            <a:ext cx="65849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400" dirty="0"/>
              <a:t>终结符只有综合属性，它们由词法分析器提供。</a:t>
            </a:r>
            <a:endParaRPr lang="zh-CN" altLang="en-US" sz="2400" dirty="0"/>
          </a:p>
        </p:txBody>
      </p:sp>
      <p:sp>
        <p:nvSpPr>
          <p:cNvPr id="26630" name="Rectangle 7"/>
          <p:cNvSpPr/>
          <p:nvPr/>
        </p:nvSpPr>
        <p:spPr>
          <a:xfrm>
            <a:off x="755650" y="3933825"/>
            <a:ext cx="7561263" cy="895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eaLnBrk="1" hangingPunct="1">
              <a:buClr>
                <a:schemeClr val="hlink"/>
              </a:buClr>
              <a:buNone/>
            </a:pPr>
            <a:r>
              <a:rPr lang="zh-CN" altLang="en-US" sz="2400" dirty="0"/>
              <a:t>非终结符既可以有综合属性也可有继承属性。</a:t>
            </a:r>
            <a:endParaRPr lang="zh-CN" altLang="en-US" sz="2400" dirty="0"/>
          </a:p>
          <a:p>
            <a:pPr marL="0" lvl="0" indent="0" eaLnBrk="1" hangingPunct="1">
              <a:buClr>
                <a:schemeClr val="hlink"/>
              </a:buClr>
              <a:buNone/>
            </a:pPr>
            <a:r>
              <a:rPr lang="zh-CN" altLang="en-US" sz="2400" dirty="0"/>
              <a:t>文法开始符号可看成没有继承属性。</a:t>
            </a:r>
            <a:endParaRPr lang="zh-CN" altLang="en-US" sz="2400" dirty="0"/>
          </a:p>
        </p:txBody>
      </p:sp>
    </p:spTree>
  </p:cSld>
  <p:clrMapOvr>
    <a:masterClrMapping/>
  </p:clrMapOvr>
  <p:transition>
    <p:blinds dir="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灯片编号占位符 4"/>
          <p:cNvSpPr txBox="1">
            <a:spLocks noGrp="1"/>
          </p:cNvSpPr>
          <p:nvPr>
            <p:ph type="sldNum" sz="quarter" idx="11"/>
          </p:nvPr>
        </p:nvSpPr>
        <p:spPr/>
        <p:txBody>
          <a:bodyPr anchor="b" anchorCtr="0"/>
          <a:p>
            <a:pPr marL="0" indent="0" algn="r" eaLnBrk="1" hangingPunct="1">
              <a:spcBef>
                <a:spcPct val="0"/>
              </a:spcBef>
              <a:buClrTx/>
              <a:buSzTx/>
              <a:buFontTx/>
              <a:buNone/>
            </a:pPr>
            <a:fld id="{9A0DB2DC-4C9A-4742-B13C-FB6460FD3503}" type="slidenum">
              <a:rPr lang="en-US" altLang="zh-CN" sz="1200" dirty="0">
                <a:latin typeface="Arial Black" panose="020B0A04020102020204" pitchFamily="34" charset="0"/>
              </a:rPr>
            </a:fld>
            <a:endParaRPr lang="en-US" altLang="zh-CN" sz="1200" dirty="0">
              <a:latin typeface="Arial Black" panose="020B0A04020102020204" pitchFamily="34" charset="0"/>
            </a:endParaRPr>
          </a:p>
        </p:txBody>
      </p:sp>
      <p:sp>
        <p:nvSpPr>
          <p:cNvPr id="27651" name="Text Box 5"/>
          <p:cNvSpPr txBox="1"/>
          <p:nvPr/>
        </p:nvSpPr>
        <p:spPr>
          <a:xfrm>
            <a:off x="684213" y="1462088"/>
            <a:ext cx="7920037" cy="19399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400" dirty="0">
                <a:latin typeface="Times New Roman" panose="02020603050405020304" pitchFamily="18" charset="0"/>
              </a:rPr>
              <a:t>        </a:t>
            </a:r>
            <a:r>
              <a:rPr lang="en-US" altLang="zh-CN" sz="2400" dirty="0">
                <a:latin typeface="Times New Roman" panose="02020603050405020304" pitchFamily="18" charset="0"/>
              </a:rPr>
              <a:t>SDD</a:t>
            </a:r>
            <a:r>
              <a:rPr lang="zh-CN" altLang="en-US" sz="2400" dirty="0">
                <a:latin typeface="Times New Roman" panose="02020603050405020304" pitchFamily="18" charset="0"/>
              </a:rPr>
              <a:t>为</a:t>
            </a:r>
            <a:r>
              <a:rPr lang="en-US" altLang="zh-CN" sz="2400" dirty="0">
                <a:latin typeface="Times New Roman" panose="02020603050405020304" pitchFamily="18" charset="0"/>
              </a:rPr>
              <a:t>CFG</a:t>
            </a:r>
            <a:r>
              <a:rPr lang="zh-CN" altLang="en-US" sz="2400" dirty="0">
                <a:latin typeface="Times New Roman" panose="02020603050405020304" pitchFamily="18" charset="0"/>
              </a:rPr>
              <a:t>中的文法符号设置语义属性。对于给定的输入串</a:t>
            </a:r>
            <a:r>
              <a:rPr lang="en-US" altLang="zh-CN" sz="2400" dirty="0">
                <a:latin typeface="Times New Roman" panose="02020603050405020304" pitchFamily="18" charset="0"/>
              </a:rPr>
              <a:t>x</a:t>
            </a:r>
            <a:r>
              <a:rPr lang="zh-CN" altLang="en-US" sz="2400" dirty="0">
                <a:latin typeface="Times New Roman" panose="02020603050405020304" pitchFamily="18" charset="0"/>
              </a:rPr>
              <a:t>，应用语义规则计算分析树中各结点对应的属性值。语义规则的计算可能产生代码、在符号表中存放信息、给出错误信息或执行任何其他动作。</a:t>
            </a:r>
            <a:r>
              <a:rPr lang="zh-CN" altLang="en-US" sz="2400" dirty="0">
                <a:solidFill>
                  <a:srgbClr val="0000FF"/>
                </a:solidFill>
                <a:latin typeface="Times New Roman" panose="02020603050405020304" pitchFamily="18" charset="0"/>
              </a:rPr>
              <a:t>对输入符号串的翻译也就是根据语义规则对属性进行计算的结果</a:t>
            </a:r>
            <a:r>
              <a:rPr lang="zh-CN" altLang="en-US" sz="2400" dirty="0">
                <a:latin typeface="Times New Roman" panose="02020603050405020304" pitchFamily="18" charset="0"/>
              </a:rPr>
              <a:t>。</a:t>
            </a:r>
            <a:endParaRPr lang="zh-CN" altLang="en-US" sz="2400" dirty="0">
              <a:latin typeface="Times New Roman" panose="02020603050405020304" pitchFamily="18" charset="0"/>
            </a:endParaRPr>
          </a:p>
        </p:txBody>
      </p:sp>
      <p:grpSp>
        <p:nvGrpSpPr>
          <p:cNvPr id="21509" name="组合 1"/>
          <p:cNvGrpSpPr/>
          <p:nvPr/>
        </p:nvGrpSpPr>
        <p:grpSpPr>
          <a:xfrm>
            <a:off x="1239838" y="5805488"/>
            <a:ext cx="6840537" cy="406400"/>
            <a:chOff x="1187450" y="2519363"/>
            <a:chExt cx="6840538" cy="406400"/>
          </a:xfrm>
        </p:grpSpPr>
        <p:sp>
          <p:nvSpPr>
            <p:cNvPr id="27655" name="Text Box 6"/>
            <p:cNvSpPr txBox="1"/>
            <p:nvPr/>
          </p:nvSpPr>
          <p:spPr>
            <a:xfrm>
              <a:off x="1187450" y="2519363"/>
              <a:ext cx="1012825" cy="406400"/>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342900" lvl="0" indent="-342900" eaLnBrk="1" hangingPunct="1">
                <a:buClr>
                  <a:schemeClr val="hlink"/>
                </a:buClr>
                <a:buNone/>
              </a:pPr>
              <a:r>
                <a:rPr lang="zh-CN" altLang="en-US" sz="2000" b="1" dirty="0">
                  <a:solidFill>
                    <a:schemeClr val="hlink"/>
                  </a:solidFill>
                </a:rPr>
                <a:t>输入串</a:t>
              </a:r>
              <a:endParaRPr lang="zh-CN" altLang="en-US" sz="2000" b="1" dirty="0">
                <a:solidFill>
                  <a:schemeClr val="hlink"/>
                </a:solidFill>
              </a:endParaRPr>
            </a:p>
          </p:txBody>
        </p:sp>
        <p:sp>
          <p:nvSpPr>
            <p:cNvPr id="27656" name="Text Box 7"/>
            <p:cNvSpPr txBox="1"/>
            <p:nvPr/>
          </p:nvSpPr>
          <p:spPr>
            <a:xfrm>
              <a:off x="2195513" y="2528888"/>
              <a:ext cx="434975"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342900" lvl="0" indent="-342900" eaLnBrk="1" hangingPunct="1">
                <a:buClr>
                  <a:schemeClr val="hlink"/>
                </a:buClr>
                <a:buNone/>
              </a:pPr>
              <a:r>
                <a:rPr lang="en-US" altLang="zh-CN" sz="2000" b="1" dirty="0">
                  <a:solidFill>
                    <a:schemeClr val="hlink"/>
                  </a:solidFill>
                  <a:sym typeface="Symbol" panose="05050102010706020507" pitchFamily="18" charset="2"/>
                </a:rPr>
                <a:t></a:t>
              </a:r>
              <a:endParaRPr lang="en-US" altLang="zh-CN" sz="2000" b="1" dirty="0">
                <a:solidFill>
                  <a:schemeClr val="hlink"/>
                </a:solidFill>
                <a:sym typeface="Symbol" panose="05050102010706020507" pitchFamily="18" charset="2"/>
              </a:endParaRPr>
            </a:p>
          </p:txBody>
        </p:sp>
        <p:sp>
          <p:nvSpPr>
            <p:cNvPr id="27657" name="Text Box 8"/>
            <p:cNvSpPr txBox="1"/>
            <p:nvPr/>
          </p:nvSpPr>
          <p:spPr>
            <a:xfrm>
              <a:off x="2627313" y="2519363"/>
              <a:ext cx="1081087" cy="406400"/>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342900" lvl="0" indent="-342900" eaLnBrk="1" hangingPunct="1">
                <a:buClr>
                  <a:schemeClr val="hlink"/>
                </a:buClr>
                <a:buNone/>
              </a:pPr>
              <a:r>
                <a:rPr lang="zh-CN" altLang="en-US" sz="2000" b="1" dirty="0">
                  <a:solidFill>
                    <a:schemeClr val="hlink"/>
                  </a:solidFill>
                </a:rPr>
                <a:t>分析树</a:t>
              </a:r>
              <a:endParaRPr lang="zh-CN" altLang="en-US" sz="2000" b="1" dirty="0">
                <a:solidFill>
                  <a:schemeClr val="hlink"/>
                </a:solidFill>
              </a:endParaRPr>
            </a:p>
          </p:txBody>
        </p:sp>
        <p:sp>
          <p:nvSpPr>
            <p:cNvPr id="27658" name="Text Box 9"/>
            <p:cNvSpPr txBox="1"/>
            <p:nvPr/>
          </p:nvSpPr>
          <p:spPr>
            <a:xfrm>
              <a:off x="3635375" y="2528888"/>
              <a:ext cx="434975"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342900" lvl="0" indent="-342900" eaLnBrk="1" hangingPunct="1">
                <a:buClr>
                  <a:schemeClr val="hlink"/>
                </a:buClr>
                <a:buNone/>
              </a:pPr>
              <a:r>
                <a:rPr lang="en-US" altLang="zh-CN" sz="2000" b="1" dirty="0">
                  <a:solidFill>
                    <a:schemeClr val="hlink"/>
                  </a:solidFill>
                  <a:sym typeface="Symbol" panose="05050102010706020507" pitchFamily="18" charset="2"/>
                </a:rPr>
                <a:t></a:t>
              </a:r>
              <a:endParaRPr lang="en-US" altLang="zh-CN" sz="2000" b="1" dirty="0">
                <a:solidFill>
                  <a:schemeClr val="hlink"/>
                </a:solidFill>
                <a:sym typeface="Symbol" panose="05050102010706020507" pitchFamily="18" charset="2"/>
              </a:endParaRPr>
            </a:p>
          </p:txBody>
        </p:sp>
        <p:sp>
          <p:nvSpPr>
            <p:cNvPr id="27659" name="Text Box 10"/>
            <p:cNvSpPr txBox="1"/>
            <p:nvPr/>
          </p:nvSpPr>
          <p:spPr>
            <a:xfrm>
              <a:off x="4140200" y="2519363"/>
              <a:ext cx="1079500" cy="406400"/>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342900" lvl="0" indent="-342900" eaLnBrk="1" hangingPunct="1">
                <a:buClr>
                  <a:schemeClr val="hlink"/>
                </a:buClr>
                <a:buNone/>
              </a:pPr>
              <a:r>
                <a:rPr lang="zh-CN" altLang="en-US" sz="2000" b="1" dirty="0">
                  <a:solidFill>
                    <a:schemeClr val="hlink"/>
                  </a:solidFill>
                </a:rPr>
                <a:t>依赖图</a:t>
              </a:r>
              <a:endParaRPr lang="zh-CN" altLang="en-US" sz="2000" b="1" dirty="0">
                <a:solidFill>
                  <a:schemeClr val="hlink"/>
                </a:solidFill>
              </a:endParaRPr>
            </a:p>
          </p:txBody>
        </p:sp>
        <p:sp>
          <p:nvSpPr>
            <p:cNvPr id="27660" name="Text Box 11"/>
            <p:cNvSpPr txBox="1"/>
            <p:nvPr/>
          </p:nvSpPr>
          <p:spPr>
            <a:xfrm>
              <a:off x="5148263" y="2528888"/>
              <a:ext cx="434975"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342900" lvl="0" indent="-342900" eaLnBrk="1" hangingPunct="1">
                <a:buClr>
                  <a:schemeClr val="hlink"/>
                </a:buClr>
                <a:buNone/>
              </a:pPr>
              <a:r>
                <a:rPr lang="en-US" altLang="zh-CN" sz="2000" b="1" dirty="0">
                  <a:solidFill>
                    <a:schemeClr val="hlink"/>
                  </a:solidFill>
                  <a:sym typeface="Symbol" panose="05050102010706020507" pitchFamily="18" charset="2"/>
                </a:rPr>
                <a:t></a:t>
              </a:r>
              <a:endParaRPr lang="en-US" altLang="zh-CN" sz="2000" b="1" dirty="0">
                <a:solidFill>
                  <a:schemeClr val="hlink"/>
                </a:solidFill>
                <a:sym typeface="Symbol" panose="05050102010706020507" pitchFamily="18" charset="2"/>
              </a:endParaRPr>
            </a:p>
          </p:txBody>
        </p:sp>
        <p:sp>
          <p:nvSpPr>
            <p:cNvPr id="27661" name="Text Box 12"/>
            <p:cNvSpPr txBox="1"/>
            <p:nvPr/>
          </p:nvSpPr>
          <p:spPr>
            <a:xfrm>
              <a:off x="5580063" y="2519363"/>
              <a:ext cx="2447925" cy="406400"/>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342900" lvl="0" indent="-342900" eaLnBrk="1" hangingPunct="1">
                <a:buClr>
                  <a:schemeClr val="hlink"/>
                </a:buClr>
                <a:buNone/>
              </a:pPr>
              <a:r>
                <a:rPr lang="zh-CN" altLang="en-US" sz="2000" b="1" dirty="0">
                  <a:solidFill>
                    <a:schemeClr val="hlink"/>
                  </a:solidFill>
                </a:rPr>
                <a:t>语义规则计算次序</a:t>
              </a:r>
              <a:endParaRPr lang="zh-CN" altLang="en-US" sz="2000" b="1" dirty="0">
                <a:solidFill>
                  <a:schemeClr val="hlink"/>
                </a:solidFill>
              </a:endParaRPr>
            </a:p>
          </p:txBody>
        </p:sp>
      </p:grpSp>
      <p:pic>
        <p:nvPicPr>
          <p:cNvPr id="27653" name="图片 1"/>
          <p:cNvPicPr>
            <a:picLocks noChangeAspect="1"/>
          </p:cNvPicPr>
          <p:nvPr/>
        </p:nvPicPr>
        <p:blipFill>
          <a:blip r:embed="rId1"/>
          <a:stretch>
            <a:fillRect/>
          </a:stretch>
        </p:blipFill>
        <p:spPr>
          <a:xfrm>
            <a:off x="971550" y="3605213"/>
            <a:ext cx="7099300" cy="1778000"/>
          </a:xfrm>
          <a:prstGeom prst="rect">
            <a:avLst/>
          </a:prstGeom>
          <a:noFill/>
          <a:ln w="9525">
            <a:noFill/>
          </a:ln>
        </p:spPr>
      </p:pic>
      <p:sp>
        <p:nvSpPr>
          <p:cNvPr id="15" name="Rectangle 42"/>
          <p:cNvSpPr>
            <a:spLocks noGrp="1" noChangeArrowheads="1"/>
          </p:cNvSpPr>
          <p:nvPr>
            <p:ph type="title"/>
          </p:nvPr>
        </p:nvSpPr>
        <p:spPr>
          <a:xfrm>
            <a:off x="539750" y="549275"/>
            <a:ext cx="4465638" cy="649288"/>
          </a:xfrm>
        </p:spPr>
        <p:txBody>
          <a:bodyPr vert="horz" wrap="square" lIns="91440" tIns="45720" rIns="91440" bIns="45720" numCol="1" anchor="ctr" anchorCtr="0" compatLnSpc="1"/>
          <a:lstStyle/>
          <a:p>
            <a:pPr marL="838200" marR="0" lvl="0" indent="-83820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smtClean="0">
                <a:ln>
                  <a:noFill/>
                </a:ln>
                <a:solidFill>
                  <a:srgbClr val="990033"/>
                </a:solidFill>
                <a:effectLst>
                  <a:outerShdw blurRad="38100" dist="38100" dir="2700000" algn="tl">
                    <a:srgbClr val="C0C0C0"/>
                  </a:outerShdw>
                </a:effectLst>
                <a:uLnTx/>
                <a:uFillTx/>
                <a:latin typeface="宋体" panose="02010600030101010101" pitchFamily="2" charset="-122"/>
                <a:ea typeface="+mj-ea"/>
                <a:cs typeface="+mj-cs"/>
              </a:rPr>
              <a:t>5.2 SDD</a:t>
            </a:r>
            <a:r>
              <a:rPr kumimoji="0" lang="zh-CN" altLang="en-US" sz="3200" b="1" i="0" u="none" strike="noStrike" kern="1200" cap="none" spc="0" normalizeH="0" baseline="0" noProof="0" dirty="0" smtClean="0">
                <a:ln>
                  <a:noFill/>
                </a:ln>
                <a:solidFill>
                  <a:srgbClr val="990033"/>
                </a:solidFill>
                <a:effectLst>
                  <a:outerShdw blurRad="38100" dist="38100" dir="2700000" algn="tl">
                    <a:srgbClr val="C0C0C0"/>
                  </a:outerShdw>
                </a:effectLst>
                <a:uLnTx/>
                <a:uFillTx/>
                <a:latin typeface="宋体" panose="02010600030101010101" pitchFamily="2" charset="-122"/>
                <a:ea typeface="+mj-ea"/>
                <a:cs typeface="+mj-cs"/>
              </a:rPr>
              <a:t>的求值顺序</a:t>
            </a:r>
            <a:endParaRPr kumimoji="0" lang="zh-CN" altLang="en-US" sz="3200" b="1" i="0" u="none" strike="noStrike" kern="1200" cap="none" spc="0" normalizeH="0" baseline="0" noProof="0" dirty="0" smtClean="0">
              <a:ln>
                <a:noFill/>
              </a:ln>
              <a:solidFill>
                <a:srgbClr val="990033"/>
              </a:solidFill>
              <a:effectLst>
                <a:outerShdw blurRad="38100" dist="38100" dir="2700000" algn="tl">
                  <a:srgbClr val="C0C0C0"/>
                </a:outerShdw>
              </a:effectLst>
              <a:uLnTx/>
              <a:uFillTx/>
              <a:latin typeface="宋体" panose="02010600030101010101" pitchFamily="2" charset="-122"/>
              <a:ea typeface="+mj-ea"/>
              <a:cs typeface="+mj-cs"/>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509"/>
                                        </p:tgtEl>
                                        <p:attrNameLst>
                                          <p:attrName>style.visibility</p:attrName>
                                        </p:attrNameLst>
                                      </p:cBhvr>
                                      <p:to>
                                        <p:strVal val="visible"/>
                                      </p:to>
                                    </p:set>
                                    <p:animEffect transition="in" filter="fade">
                                      <p:cBhvr>
                                        <p:cTn id="7" dur="500"/>
                                        <p:tgtEl>
                                          <p:spTgt spid="21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灯片编号占位符 4"/>
          <p:cNvSpPr txBox="1">
            <a:spLocks noGrp="1"/>
          </p:cNvSpPr>
          <p:nvPr>
            <p:ph type="sldNum" sz="quarter" idx="11"/>
          </p:nvPr>
        </p:nvSpPr>
        <p:spPr/>
        <p:txBody>
          <a:bodyPr anchor="b" anchorCtr="0"/>
          <a:p>
            <a:pPr marL="0" indent="0" algn="r" eaLnBrk="1" hangingPunct="1">
              <a:spcBef>
                <a:spcPct val="0"/>
              </a:spcBef>
              <a:buClrTx/>
              <a:buSzTx/>
              <a:buFontTx/>
              <a:buNone/>
            </a:pPr>
            <a:fld id="{9A0DB2DC-4C9A-4742-B13C-FB6460FD3503}" type="slidenum">
              <a:rPr lang="en-US" altLang="zh-CN" sz="1200" dirty="0">
                <a:latin typeface="Arial Black" panose="020B0A04020102020204" pitchFamily="34" charset="0"/>
              </a:rPr>
            </a:fld>
            <a:endParaRPr lang="en-US" altLang="zh-CN" sz="1200" dirty="0">
              <a:latin typeface="Arial Black" panose="020B0A04020102020204" pitchFamily="34" charset="0"/>
            </a:endParaRPr>
          </a:p>
        </p:txBody>
      </p:sp>
      <p:sp>
        <p:nvSpPr>
          <p:cNvPr id="28675" name="Rectangle 2"/>
          <p:cNvSpPr>
            <a:spLocks noGrp="1"/>
          </p:cNvSpPr>
          <p:nvPr>
            <p:ph idx="1"/>
          </p:nvPr>
        </p:nvSpPr>
        <p:spPr>
          <a:xfrm>
            <a:off x="539750" y="908050"/>
            <a:ext cx="8229600" cy="431800"/>
          </a:xfrm>
        </p:spPr>
        <p:txBody>
          <a:bodyPr vert="horz" wrap="square" lIns="91440" tIns="45720" rIns="91440" bIns="45720" anchor="t" anchorCtr="0"/>
          <a:p>
            <a:pPr eaLnBrk="1" hangingPunct="1">
              <a:lnSpc>
                <a:spcPct val="80000"/>
              </a:lnSpc>
            </a:pPr>
            <a:r>
              <a:rPr lang="en-US" altLang="zh-CN" sz="2800" b="1" dirty="0">
                <a:solidFill>
                  <a:srgbClr val="660066"/>
                </a:solidFill>
                <a:latin typeface="宋体" panose="02010600030101010101" pitchFamily="2" charset="-122"/>
                <a:cs typeface="Times New Roman" panose="02020603050405020304" pitchFamily="18" charset="0"/>
              </a:rPr>
              <a:t>5.2.1 </a:t>
            </a:r>
            <a:r>
              <a:rPr lang="zh-CN" altLang="en-US" sz="2800" b="1" dirty="0">
                <a:solidFill>
                  <a:srgbClr val="660066"/>
                </a:solidFill>
                <a:latin typeface="宋体" panose="02010600030101010101" pitchFamily="2" charset="-122"/>
                <a:cs typeface="Times New Roman" panose="02020603050405020304" pitchFamily="18" charset="0"/>
              </a:rPr>
              <a:t>依赖图</a:t>
            </a:r>
            <a:endParaRPr lang="zh-CN" altLang="en-US" sz="2800" b="1" dirty="0">
              <a:solidFill>
                <a:srgbClr val="660066"/>
              </a:solidFill>
              <a:latin typeface="宋体" panose="02010600030101010101" pitchFamily="2" charset="-122"/>
              <a:ea typeface="Times New Roman" panose="02020603050405020304" pitchFamily="18" charset="0"/>
            </a:endParaRPr>
          </a:p>
        </p:txBody>
      </p:sp>
      <p:sp>
        <p:nvSpPr>
          <p:cNvPr id="28676" name="Text Box 40"/>
          <p:cNvSpPr txBox="1"/>
          <p:nvPr/>
        </p:nvSpPr>
        <p:spPr>
          <a:xfrm>
            <a:off x="828675" y="1566863"/>
            <a:ext cx="7632700" cy="15525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400" dirty="0">
                <a:latin typeface="Times New Roman" panose="02020603050405020304" pitchFamily="18" charset="0"/>
              </a:rPr>
              <a:t>        </a:t>
            </a:r>
            <a:r>
              <a:rPr lang="zh-CN" altLang="en-US" sz="2400" dirty="0">
                <a:latin typeface="Times New Roman" panose="02020603050405020304" pitchFamily="18" charset="0"/>
              </a:rPr>
              <a:t>分析树中各节点的继承属性和综合属性间的依赖关系可以用有向图来描述，这种有向图称为</a:t>
            </a:r>
            <a:r>
              <a:rPr lang="zh-CN" altLang="en-US" sz="2400" b="1" dirty="0">
                <a:latin typeface="Times New Roman" panose="02020603050405020304" pitchFamily="18" charset="0"/>
                <a:ea typeface="华文新魏" panose="02010800040101010101" pitchFamily="2" charset="-122"/>
              </a:rPr>
              <a:t>依赖图</a:t>
            </a:r>
            <a:r>
              <a:rPr lang="zh-CN" altLang="en-US" sz="2400" dirty="0">
                <a:latin typeface="Times New Roman" panose="02020603050405020304" pitchFamily="18" charset="0"/>
              </a:rPr>
              <a:t>。如果分析树中某个节点的属性</a:t>
            </a:r>
            <a:r>
              <a:rPr lang="en-US" altLang="zh-CN" sz="2400" i="1" dirty="0">
                <a:latin typeface="Times New Roman" panose="02020603050405020304" pitchFamily="18" charset="0"/>
              </a:rPr>
              <a:t>b</a:t>
            </a:r>
            <a:r>
              <a:rPr lang="zh-CN" altLang="en-US" sz="2400" dirty="0">
                <a:latin typeface="Times New Roman" panose="02020603050405020304" pitchFamily="18" charset="0"/>
              </a:rPr>
              <a:t>依赖于属性</a:t>
            </a:r>
            <a:r>
              <a:rPr lang="en-US" altLang="zh-CN" sz="2400" dirty="0">
                <a:latin typeface="Times New Roman" panose="02020603050405020304" pitchFamily="18" charset="0"/>
              </a:rPr>
              <a:t>c</a:t>
            </a:r>
            <a:r>
              <a:rPr lang="zh-CN" altLang="en-US" sz="2400" dirty="0">
                <a:latin typeface="Times New Roman" panose="02020603050405020304" pitchFamily="18" charset="0"/>
              </a:rPr>
              <a:t>，那么在该节点处</a:t>
            </a:r>
            <a:r>
              <a:rPr lang="en-US" altLang="zh-CN" sz="2400" dirty="0">
                <a:latin typeface="Times New Roman" panose="02020603050405020304" pitchFamily="18" charset="0"/>
              </a:rPr>
              <a:t>b</a:t>
            </a:r>
            <a:r>
              <a:rPr lang="zh-CN" altLang="en-US" sz="2400" dirty="0">
                <a:latin typeface="Times New Roman" panose="02020603050405020304" pitchFamily="18" charset="0"/>
              </a:rPr>
              <a:t>的语义规则必须在</a:t>
            </a:r>
            <a:r>
              <a:rPr lang="en-US" altLang="zh-CN" sz="2400" dirty="0">
                <a:latin typeface="Times New Roman" panose="02020603050405020304" pitchFamily="18" charset="0"/>
              </a:rPr>
              <a:t>c</a:t>
            </a:r>
            <a:r>
              <a:rPr lang="zh-CN" altLang="en-US" sz="2400" dirty="0">
                <a:latin typeface="Times New Roman" panose="02020603050405020304" pitchFamily="18" charset="0"/>
              </a:rPr>
              <a:t>的语义规则之后计算。</a:t>
            </a:r>
            <a:endParaRPr lang="zh-CN" altLang="en-US" sz="2400" dirty="0">
              <a:latin typeface="Times New Roman" panose="02020603050405020304" pitchFamily="18" charset="0"/>
            </a:endParaRPr>
          </a:p>
        </p:txBody>
      </p:sp>
      <p:sp>
        <p:nvSpPr>
          <p:cNvPr id="28677" name="Rectangle 41"/>
          <p:cNvSpPr/>
          <p:nvPr/>
        </p:nvSpPr>
        <p:spPr>
          <a:xfrm>
            <a:off x="838200" y="3500438"/>
            <a:ext cx="7632700" cy="26479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400" b="1" dirty="0">
                <a:solidFill>
                  <a:srgbClr val="660066"/>
                </a:solidFill>
              </a:rPr>
              <a:t>强调</a:t>
            </a:r>
            <a:r>
              <a:rPr lang="zh-CN" altLang="en-US" sz="2400" dirty="0"/>
              <a:t>：在为一棵分析树构造依赖图之前，为每一个包含过程调用的语义规则引入一个</a:t>
            </a:r>
            <a:r>
              <a:rPr lang="zh-CN" altLang="en-US" sz="2400" b="1" dirty="0">
                <a:solidFill>
                  <a:srgbClr val="0000FF"/>
                </a:solidFill>
              </a:rPr>
              <a:t>虚综合属性</a:t>
            </a:r>
            <a:r>
              <a:rPr lang="en-US" altLang="zh-CN" sz="2400" dirty="0"/>
              <a:t>b</a:t>
            </a:r>
            <a:r>
              <a:rPr lang="zh-CN" altLang="en-US" sz="2400" dirty="0"/>
              <a:t>，这样把每一个语义规则都写成</a:t>
            </a:r>
            <a:endParaRPr lang="zh-CN" altLang="en-US" sz="2400" dirty="0"/>
          </a:p>
          <a:p>
            <a:pPr marL="0" lvl="0" indent="0" eaLnBrk="1" hangingPunct="1">
              <a:spcBef>
                <a:spcPct val="0"/>
              </a:spcBef>
              <a:buClrTx/>
              <a:buSzTx/>
              <a:buFontTx/>
              <a:buNone/>
            </a:pPr>
            <a:r>
              <a:rPr lang="zh-CN" altLang="en-US" sz="2400" dirty="0"/>
              <a:t>                   </a:t>
            </a:r>
            <a:r>
              <a:rPr lang="en-US" altLang="en-US" sz="2400" dirty="0"/>
              <a:t>b := f(c1,c2,…,ck)</a:t>
            </a:r>
            <a:endParaRPr lang="en-US" altLang="en-US" sz="2400" dirty="0"/>
          </a:p>
          <a:p>
            <a:pPr marL="0" lvl="0" indent="0" eaLnBrk="1" hangingPunct="1">
              <a:spcBef>
                <a:spcPct val="0"/>
              </a:spcBef>
              <a:buClrTx/>
              <a:buSzTx/>
              <a:buFontTx/>
              <a:buNone/>
            </a:pPr>
            <a:r>
              <a:rPr lang="zh-CN" altLang="en-US" sz="2400" dirty="0"/>
              <a:t>的形式。依赖图中为每一个属性设置一个结点，如果属性</a:t>
            </a:r>
            <a:r>
              <a:rPr lang="en-US" altLang="zh-CN" sz="2400" dirty="0"/>
              <a:t>b</a:t>
            </a:r>
            <a:r>
              <a:rPr lang="zh-CN" altLang="en-US" sz="2400" dirty="0"/>
              <a:t>依赖于属性</a:t>
            </a:r>
            <a:r>
              <a:rPr lang="en-US" altLang="zh-CN" sz="2400" dirty="0"/>
              <a:t>c</a:t>
            </a:r>
            <a:r>
              <a:rPr lang="zh-CN" altLang="en-US" sz="2400" dirty="0"/>
              <a:t>，则从属性</a:t>
            </a:r>
            <a:r>
              <a:rPr lang="en-US" altLang="zh-CN" sz="2400" dirty="0"/>
              <a:t>c</a:t>
            </a:r>
            <a:r>
              <a:rPr lang="zh-CN" altLang="en-US" sz="2400" dirty="0"/>
              <a:t>的结点有一条有向边连到属性</a:t>
            </a:r>
            <a:r>
              <a:rPr lang="en-US" altLang="zh-CN" sz="2400" dirty="0"/>
              <a:t>b</a:t>
            </a:r>
            <a:r>
              <a:rPr lang="zh-CN" altLang="en-US" sz="2400" dirty="0"/>
              <a:t>的结点。</a:t>
            </a:r>
            <a:endParaRPr lang="zh-CN" altLang="en-US" sz="2400" dirty="0"/>
          </a:p>
        </p:txBody>
      </p:sp>
    </p:spTree>
  </p:cSld>
  <p:clrMapOvr>
    <a:masterClrMapping/>
  </p:clrMapOvr>
  <p:transition spd="med">
    <p:comb/>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灯片编号占位符 4"/>
          <p:cNvSpPr txBox="1">
            <a:spLocks noGrp="1"/>
          </p:cNvSpPr>
          <p:nvPr>
            <p:ph type="sldNum" sz="quarter" idx="11"/>
          </p:nvPr>
        </p:nvSpPr>
        <p:spPr/>
        <p:txBody>
          <a:bodyPr anchor="b" anchorCtr="0"/>
          <a:p>
            <a:pPr marL="0" indent="0" algn="r" eaLnBrk="1" hangingPunct="1">
              <a:spcBef>
                <a:spcPct val="0"/>
              </a:spcBef>
              <a:buClrTx/>
              <a:buSzTx/>
              <a:buFontTx/>
              <a:buNone/>
            </a:pPr>
            <a:fld id="{9A0DB2DC-4C9A-4742-B13C-FB6460FD3503}" type="slidenum">
              <a:rPr lang="en-US" altLang="zh-CN" sz="1200" dirty="0">
                <a:latin typeface="Arial Black" panose="020B0A04020102020204" pitchFamily="34" charset="0"/>
              </a:rPr>
            </a:fld>
            <a:endParaRPr lang="en-US" altLang="zh-CN" sz="1200" dirty="0">
              <a:latin typeface="Arial Black" panose="020B0A04020102020204" pitchFamily="34" charset="0"/>
            </a:endParaRPr>
          </a:p>
        </p:txBody>
      </p:sp>
      <p:sp>
        <p:nvSpPr>
          <p:cNvPr id="29699" name="Rectangle 18"/>
          <p:cNvSpPr/>
          <p:nvPr/>
        </p:nvSpPr>
        <p:spPr>
          <a:xfrm>
            <a:off x="179388" y="620713"/>
            <a:ext cx="2133600" cy="525462"/>
          </a:xfrm>
          <a:prstGeom prst="rect">
            <a:avLst/>
          </a:prstGeom>
          <a:solidFill>
            <a:srgbClr val="CCD3F6"/>
          </a:solidFill>
          <a:ln w="9525">
            <a:noFill/>
          </a:ln>
          <a:effectLst>
            <a:outerShdw dist="107763" dir="2699999" algn="ctr" rotWithShape="0">
              <a:srgbClr val="808080">
                <a:alpha val="50000"/>
              </a:srgbClr>
            </a:outerShdw>
          </a:effectLst>
        </p:spPr>
        <p:txBody>
          <a:bodyPr anchor="b" anchorCtr="0"/>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800" b="1" dirty="0"/>
              <a:t> ※</a:t>
            </a:r>
            <a:r>
              <a:rPr lang="zh-CN" altLang="en-US" sz="2800" b="1" dirty="0"/>
              <a:t>举例</a:t>
            </a:r>
            <a:r>
              <a:rPr lang="en-US" altLang="zh-CN" sz="2800" b="1" dirty="0"/>
              <a:t>※</a:t>
            </a:r>
            <a:endParaRPr lang="en-US" altLang="zh-CN" sz="2800" dirty="0"/>
          </a:p>
        </p:txBody>
      </p:sp>
      <p:sp>
        <p:nvSpPr>
          <p:cNvPr id="29700" name="Text Box 19"/>
          <p:cNvSpPr txBox="1"/>
          <p:nvPr/>
        </p:nvSpPr>
        <p:spPr>
          <a:xfrm>
            <a:off x="827088" y="1358900"/>
            <a:ext cx="7339012" cy="10064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000" dirty="0">
                <a:solidFill>
                  <a:srgbClr val="0000FF"/>
                </a:solidFill>
                <a:latin typeface="Times New Roman" panose="02020603050405020304" pitchFamily="18" charset="0"/>
              </a:rPr>
              <a:t>例</a:t>
            </a:r>
            <a:r>
              <a:rPr lang="en-US" altLang="zh-CN" sz="2000" dirty="0">
                <a:solidFill>
                  <a:srgbClr val="0000FF"/>
                </a:solidFill>
                <a:latin typeface="Times New Roman" panose="02020603050405020304" pitchFamily="18" charset="0"/>
              </a:rPr>
              <a:t>5.4</a:t>
            </a:r>
            <a:r>
              <a:rPr lang="en-US" altLang="zh-CN" sz="2000" dirty="0">
                <a:latin typeface="Times New Roman" panose="02020603050405020304" pitchFamily="18" charset="0"/>
              </a:rPr>
              <a:t>  </a:t>
            </a:r>
            <a:r>
              <a:rPr lang="zh-CN" altLang="en-US" sz="2000" dirty="0">
                <a:latin typeface="Times New Roman" panose="02020603050405020304" pitchFamily="18" charset="0"/>
              </a:rPr>
              <a:t>当下面的产生式应用于分析树时，产生的依赖图如图。</a:t>
            </a:r>
            <a:endParaRPr lang="zh-CN" altLang="en-US" sz="2000" dirty="0">
              <a:latin typeface="Times New Roman" panose="02020603050405020304" pitchFamily="18" charset="0"/>
            </a:endParaRPr>
          </a:p>
          <a:p>
            <a:pPr marL="0" lvl="0" indent="0" eaLnBrk="1" hangingPunct="1">
              <a:spcBef>
                <a:spcPct val="0"/>
              </a:spcBef>
              <a:buClrTx/>
              <a:buSzTx/>
              <a:buFontTx/>
              <a:buNone/>
            </a:pPr>
            <a:r>
              <a:rPr lang="zh-CN" altLang="en-US" sz="2000" dirty="0">
                <a:latin typeface="Times New Roman" panose="02020603050405020304" pitchFamily="18" charset="0"/>
              </a:rPr>
              <a:t>                  产生式                             语义规则</a:t>
            </a:r>
            <a:endParaRPr lang="zh-CN" altLang="en-US" sz="2000" dirty="0">
              <a:latin typeface="Times New Roman" panose="02020603050405020304" pitchFamily="18" charset="0"/>
            </a:endParaRPr>
          </a:p>
          <a:p>
            <a:pPr marL="0" lvl="0" indent="0" eaLnBrk="1" hangingPunct="1">
              <a:spcBef>
                <a:spcPct val="0"/>
              </a:spcBef>
              <a:buClrTx/>
              <a:buSzTx/>
              <a:buFontTx/>
              <a:buNone/>
            </a:pPr>
            <a:r>
              <a:rPr lang="zh-CN" altLang="en-US" sz="2000" dirty="0">
                <a:latin typeface="Times New Roman" panose="02020603050405020304" pitchFamily="18" charset="0"/>
              </a:rPr>
              <a:t>              </a:t>
            </a:r>
            <a:r>
              <a:rPr lang="en-US" altLang="en-US" sz="2000" dirty="0">
                <a:latin typeface="Times New Roman" panose="02020603050405020304" pitchFamily="18" charset="0"/>
              </a:rPr>
              <a:t>E1</a:t>
            </a:r>
            <a:r>
              <a:rPr lang="zh-CN" altLang="en-US" sz="2000" dirty="0">
                <a:latin typeface="Times New Roman" panose="02020603050405020304" pitchFamily="18" charset="0"/>
              </a:rPr>
              <a:t>－</a:t>
            </a:r>
            <a:r>
              <a:rPr lang="en-US" altLang="zh-CN" sz="2000" dirty="0">
                <a:latin typeface="Times New Roman" panose="02020603050405020304" pitchFamily="18" charset="0"/>
              </a:rPr>
              <a:t>&gt;E1+E2              E.val := E1.val+E2.val</a:t>
            </a:r>
            <a:endParaRPr lang="en-US" altLang="zh-CN" sz="2000" dirty="0">
              <a:latin typeface="Times New Roman" panose="02020603050405020304" pitchFamily="18" charset="0"/>
            </a:endParaRPr>
          </a:p>
        </p:txBody>
      </p:sp>
      <p:sp>
        <p:nvSpPr>
          <p:cNvPr id="29701" name="Text Box 20"/>
          <p:cNvSpPr txBox="1"/>
          <p:nvPr/>
        </p:nvSpPr>
        <p:spPr>
          <a:xfrm>
            <a:off x="1476375" y="5876925"/>
            <a:ext cx="6280150"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000" dirty="0">
                <a:latin typeface="Times New Roman" panose="02020603050405020304" pitchFamily="18" charset="0"/>
              </a:rPr>
              <a:t>图中虚线表示的是分析树，它不是依赖图中的一部分。</a:t>
            </a:r>
            <a:endParaRPr lang="zh-CN" altLang="en-US" sz="2000" dirty="0">
              <a:latin typeface="Times New Roman" panose="02020603050405020304" pitchFamily="18" charset="0"/>
            </a:endParaRPr>
          </a:p>
        </p:txBody>
      </p:sp>
      <p:sp>
        <p:nvSpPr>
          <p:cNvPr id="202773" name="Text Box 21"/>
          <p:cNvSpPr txBox="1"/>
          <p:nvPr/>
        </p:nvSpPr>
        <p:spPr>
          <a:xfrm>
            <a:off x="1239838" y="4503738"/>
            <a:ext cx="504825" cy="406400"/>
          </a:xfrm>
          <a:prstGeom prst="rect">
            <a:avLst/>
          </a:prstGeom>
          <a:noFill/>
          <a:ln w="9525" cap="flat" cmpd="sng">
            <a:solidFill>
              <a:schemeClr val="tx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342900" lvl="0" indent="-342900" eaLnBrk="1" hangingPunct="1">
              <a:buClr>
                <a:schemeClr val="hlink"/>
              </a:buClr>
              <a:buNone/>
            </a:pPr>
            <a:r>
              <a:rPr lang="en-US" altLang="zh-CN" sz="2000" b="1" dirty="0">
                <a:solidFill>
                  <a:schemeClr val="hlink"/>
                </a:solidFill>
              </a:rPr>
              <a:t>E1</a:t>
            </a:r>
            <a:endParaRPr lang="en-US" altLang="zh-CN" sz="2000" b="1" dirty="0">
              <a:solidFill>
                <a:schemeClr val="hlink"/>
              </a:solidFill>
            </a:endParaRPr>
          </a:p>
        </p:txBody>
      </p:sp>
      <p:sp>
        <p:nvSpPr>
          <p:cNvPr id="202774" name="Text Box 22"/>
          <p:cNvSpPr txBox="1"/>
          <p:nvPr/>
        </p:nvSpPr>
        <p:spPr>
          <a:xfrm>
            <a:off x="2555875" y="3068638"/>
            <a:ext cx="503238" cy="406400"/>
          </a:xfrm>
          <a:prstGeom prst="rect">
            <a:avLst/>
          </a:prstGeom>
          <a:noFill/>
          <a:ln w="9525" cap="flat" cmpd="sng">
            <a:solidFill>
              <a:schemeClr val="tx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342900" lvl="0" indent="-342900" eaLnBrk="1" hangingPunct="1">
              <a:buClr>
                <a:schemeClr val="hlink"/>
              </a:buClr>
              <a:buNone/>
            </a:pPr>
            <a:r>
              <a:rPr lang="en-US" altLang="zh-CN" sz="2000" b="1" dirty="0">
                <a:solidFill>
                  <a:schemeClr val="hlink"/>
                </a:solidFill>
              </a:rPr>
              <a:t> E </a:t>
            </a:r>
            <a:endParaRPr lang="en-US" altLang="zh-CN" sz="2000" b="1" dirty="0">
              <a:solidFill>
                <a:schemeClr val="hlink"/>
              </a:solidFill>
            </a:endParaRPr>
          </a:p>
        </p:txBody>
      </p:sp>
      <p:sp>
        <p:nvSpPr>
          <p:cNvPr id="202775" name="Text Box 23"/>
          <p:cNvSpPr txBox="1"/>
          <p:nvPr/>
        </p:nvSpPr>
        <p:spPr>
          <a:xfrm>
            <a:off x="3924300" y="4508500"/>
            <a:ext cx="504825" cy="406400"/>
          </a:xfrm>
          <a:prstGeom prst="rect">
            <a:avLst/>
          </a:prstGeom>
          <a:noFill/>
          <a:ln w="9525" cap="flat" cmpd="sng">
            <a:solidFill>
              <a:schemeClr val="tx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342900" lvl="0" indent="-342900" eaLnBrk="1" hangingPunct="1">
              <a:buClr>
                <a:schemeClr val="hlink"/>
              </a:buClr>
              <a:buNone/>
            </a:pPr>
            <a:r>
              <a:rPr lang="en-US" altLang="zh-CN" sz="2000" b="1" dirty="0">
                <a:solidFill>
                  <a:schemeClr val="hlink"/>
                </a:solidFill>
              </a:rPr>
              <a:t>E2</a:t>
            </a:r>
            <a:endParaRPr lang="en-US" altLang="zh-CN" sz="2000" b="1" dirty="0">
              <a:solidFill>
                <a:schemeClr val="hlink"/>
              </a:solidFill>
            </a:endParaRPr>
          </a:p>
        </p:txBody>
      </p:sp>
      <p:cxnSp>
        <p:nvCxnSpPr>
          <p:cNvPr id="202776" name="AutoShape 24"/>
          <p:cNvCxnSpPr>
            <a:stCxn id="202773" idx="0"/>
          </p:cNvCxnSpPr>
          <p:nvPr/>
        </p:nvCxnSpPr>
        <p:spPr>
          <a:xfrm flipV="1">
            <a:off x="1492250" y="3429000"/>
            <a:ext cx="1350963" cy="1074738"/>
          </a:xfrm>
          <a:prstGeom prst="straightConnector1">
            <a:avLst/>
          </a:prstGeom>
          <a:ln w="9525" cap="flat" cmpd="sng">
            <a:solidFill>
              <a:schemeClr val="tx1"/>
            </a:solidFill>
            <a:prstDash val="dashDot"/>
            <a:headEnd type="none" w="med" len="med"/>
            <a:tailEnd type="none" w="med" len="med"/>
          </a:ln>
        </p:spPr>
      </p:cxnSp>
      <p:cxnSp>
        <p:nvCxnSpPr>
          <p:cNvPr id="202777" name="AutoShape 25"/>
          <p:cNvCxnSpPr>
            <a:stCxn id="202774" idx="2"/>
            <a:endCxn id="202775" idx="0"/>
          </p:cNvCxnSpPr>
          <p:nvPr/>
        </p:nvCxnSpPr>
        <p:spPr>
          <a:xfrm>
            <a:off x="2808288" y="3475038"/>
            <a:ext cx="1368425" cy="1033462"/>
          </a:xfrm>
          <a:prstGeom prst="straightConnector1">
            <a:avLst/>
          </a:prstGeom>
          <a:ln w="9525" cap="flat" cmpd="sng">
            <a:solidFill>
              <a:schemeClr val="tx1"/>
            </a:solidFill>
            <a:prstDash val="dashDot"/>
            <a:headEnd type="none" w="med" len="med"/>
            <a:tailEnd type="none" w="med" len="med"/>
          </a:ln>
        </p:spPr>
      </p:cxnSp>
      <p:sp>
        <p:nvSpPr>
          <p:cNvPr id="202778" name="Text Box 26"/>
          <p:cNvSpPr txBox="1"/>
          <p:nvPr/>
        </p:nvSpPr>
        <p:spPr>
          <a:xfrm>
            <a:off x="2627313" y="4560888"/>
            <a:ext cx="449262" cy="406400"/>
          </a:xfrm>
          <a:prstGeom prst="rect">
            <a:avLst/>
          </a:prstGeom>
          <a:noFill/>
          <a:ln w="9525" cap="flat" cmpd="sng">
            <a:solidFill>
              <a:schemeClr val="tx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342900" lvl="0" indent="-342900" eaLnBrk="1" hangingPunct="1">
              <a:buClr>
                <a:schemeClr val="hlink"/>
              </a:buClr>
              <a:buNone/>
            </a:pPr>
            <a:r>
              <a:rPr lang="zh-CN" altLang="en-US" sz="2000" b="1" dirty="0">
                <a:solidFill>
                  <a:schemeClr val="hlink"/>
                </a:solidFill>
              </a:rPr>
              <a:t>＋</a:t>
            </a:r>
            <a:endParaRPr lang="zh-CN" altLang="en-US" sz="2000" b="1" dirty="0">
              <a:solidFill>
                <a:schemeClr val="hlink"/>
              </a:solidFill>
            </a:endParaRPr>
          </a:p>
        </p:txBody>
      </p:sp>
      <p:cxnSp>
        <p:nvCxnSpPr>
          <p:cNvPr id="202779" name="AutoShape 27"/>
          <p:cNvCxnSpPr>
            <a:stCxn id="202774" idx="2"/>
          </p:cNvCxnSpPr>
          <p:nvPr/>
        </p:nvCxnSpPr>
        <p:spPr>
          <a:xfrm>
            <a:off x="2808288" y="3475038"/>
            <a:ext cx="34925" cy="1033462"/>
          </a:xfrm>
          <a:prstGeom prst="straightConnector1">
            <a:avLst/>
          </a:prstGeom>
          <a:ln w="9525" cap="flat" cmpd="sng">
            <a:solidFill>
              <a:schemeClr val="tx1"/>
            </a:solidFill>
            <a:prstDash val="dashDot"/>
            <a:headEnd type="none" w="med" len="med"/>
            <a:tailEnd type="none" w="med" len="med"/>
          </a:ln>
        </p:spPr>
      </p:cxnSp>
      <p:sp>
        <p:nvSpPr>
          <p:cNvPr id="202780" name="Text Box 28"/>
          <p:cNvSpPr txBox="1"/>
          <p:nvPr/>
        </p:nvSpPr>
        <p:spPr>
          <a:xfrm>
            <a:off x="3059113" y="2492375"/>
            <a:ext cx="1471612" cy="406400"/>
          </a:xfrm>
          <a:prstGeom prst="rect">
            <a:avLst/>
          </a:prstGeom>
          <a:noFill/>
          <a:ln w="9525" cap="flat" cmpd="sng">
            <a:solidFill>
              <a:schemeClr val="tx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342900" lvl="0" indent="-342900" eaLnBrk="1" hangingPunct="1">
              <a:buClr>
                <a:schemeClr val="hlink"/>
              </a:buClr>
              <a:buNone/>
            </a:pPr>
            <a:r>
              <a:rPr lang="zh-CN" altLang="en-US" sz="2000" b="1" dirty="0">
                <a:solidFill>
                  <a:schemeClr val="hlink"/>
                </a:solidFill>
              </a:rPr>
              <a:t>画出分析树</a:t>
            </a:r>
            <a:endParaRPr lang="zh-CN" altLang="en-US" sz="2000" b="1" dirty="0">
              <a:solidFill>
                <a:schemeClr val="hlink"/>
              </a:solidFill>
            </a:endParaRPr>
          </a:p>
        </p:txBody>
      </p:sp>
      <p:sp>
        <p:nvSpPr>
          <p:cNvPr id="202781" name="Text Box 29"/>
          <p:cNvSpPr txBox="1"/>
          <p:nvPr/>
        </p:nvSpPr>
        <p:spPr>
          <a:xfrm>
            <a:off x="2555875" y="2492375"/>
            <a:ext cx="2879725" cy="406400"/>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342900" lvl="0" indent="-342900" eaLnBrk="1" hangingPunct="1">
              <a:buClr>
                <a:schemeClr val="hlink"/>
              </a:buClr>
              <a:buNone/>
            </a:pPr>
            <a:r>
              <a:rPr lang="zh-CN" altLang="en-US" sz="2000" b="1" dirty="0">
                <a:solidFill>
                  <a:schemeClr val="hlink"/>
                </a:solidFill>
              </a:rPr>
              <a:t>根据规则，画出依赖图</a:t>
            </a:r>
            <a:endParaRPr lang="zh-CN" altLang="en-US" sz="2000" b="1" dirty="0">
              <a:solidFill>
                <a:schemeClr val="hlink"/>
              </a:solidFill>
            </a:endParaRPr>
          </a:p>
        </p:txBody>
      </p:sp>
      <p:sp>
        <p:nvSpPr>
          <p:cNvPr id="202782" name="Text Box 30"/>
          <p:cNvSpPr txBox="1"/>
          <p:nvPr/>
        </p:nvSpPr>
        <p:spPr>
          <a:xfrm>
            <a:off x="1974850" y="4868863"/>
            <a:ext cx="546100" cy="771525"/>
          </a:xfrm>
          <a:prstGeom prst="rect">
            <a:avLst/>
          </a:prstGeom>
          <a:noFill/>
          <a:ln w="9525" cap="flat" cmpd="sng">
            <a:solidFill>
              <a:schemeClr val="tx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342900" lvl="0" indent="-342900" algn="ctr" eaLnBrk="1" hangingPunct="1">
              <a:buClr>
                <a:schemeClr val="hlink"/>
              </a:buClr>
              <a:buNone/>
            </a:pPr>
            <a:r>
              <a:rPr lang="en-US" altLang="zh-CN" sz="2000" b="1" dirty="0">
                <a:solidFill>
                  <a:schemeClr val="hlink"/>
                </a:solidFill>
              </a:rPr>
              <a:t>.</a:t>
            </a:r>
            <a:endParaRPr lang="en-US" altLang="zh-CN" sz="2000" b="1" dirty="0">
              <a:solidFill>
                <a:schemeClr val="hlink"/>
              </a:solidFill>
            </a:endParaRPr>
          </a:p>
          <a:p>
            <a:pPr marL="342900" lvl="0" indent="-342900" algn="ctr" eaLnBrk="1" hangingPunct="1">
              <a:buClr>
                <a:schemeClr val="hlink"/>
              </a:buClr>
              <a:buNone/>
            </a:pPr>
            <a:r>
              <a:rPr lang="en-US" altLang="zh-CN" sz="2000" b="1" dirty="0">
                <a:solidFill>
                  <a:schemeClr val="hlink"/>
                </a:solidFill>
              </a:rPr>
              <a:t>val</a:t>
            </a:r>
            <a:endParaRPr lang="en-US" altLang="zh-CN" sz="2000" b="1" dirty="0">
              <a:solidFill>
                <a:schemeClr val="hlink"/>
              </a:solidFill>
            </a:endParaRPr>
          </a:p>
        </p:txBody>
      </p:sp>
      <p:sp>
        <p:nvSpPr>
          <p:cNvPr id="202783" name="Text Box 31"/>
          <p:cNvSpPr txBox="1"/>
          <p:nvPr/>
        </p:nvSpPr>
        <p:spPr>
          <a:xfrm>
            <a:off x="3990975" y="2924175"/>
            <a:ext cx="546100" cy="771525"/>
          </a:xfrm>
          <a:prstGeom prst="rect">
            <a:avLst/>
          </a:prstGeom>
          <a:noFill/>
          <a:ln w="9525" cap="flat" cmpd="sng">
            <a:solidFill>
              <a:schemeClr val="tx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342900" lvl="0" indent="-342900" algn="ctr" eaLnBrk="1" hangingPunct="1">
              <a:buClr>
                <a:schemeClr val="hlink"/>
              </a:buClr>
              <a:buNone/>
            </a:pPr>
            <a:r>
              <a:rPr lang="en-US" altLang="zh-CN" sz="2000" b="1" dirty="0">
                <a:solidFill>
                  <a:schemeClr val="hlink"/>
                </a:solidFill>
              </a:rPr>
              <a:t>.</a:t>
            </a:r>
            <a:endParaRPr lang="en-US" altLang="zh-CN" sz="2000" b="1" dirty="0">
              <a:solidFill>
                <a:schemeClr val="hlink"/>
              </a:solidFill>
            </a:endParaRPr>
          </a:p>
          <a:p>
            <a:pPr marL="342900" lvl="0" indent="-342900" algn="ctr" eaLnBrk="1" hangingPunct="1">
              <a:buClr>
                <a:schemeClr val="hlink"/>
              </a:buClr>
              <a:buNone/>
            </a:pPr>
            <a:r>
              <a:rPr lang="en-US" altLang="zh-CN" sz="2000" b="1" dirty="0">
                <a:solidFill>
                  <a:schemeClr val="hlink"/>
                </a:solidFill>
              </a:rPr>
              <a:t>val</a:t>
            </a:r>
            <a:endParaRPr lang="en-US" altLang="zh-CN" sz="2000" b="1" dirty="0">
              <a:solidFill>
                <a:schemeClr val="hlink"/>
              </a:solidFill>
            </a:endParaRPr>
          </a:p>
        </p:txBody>
      </p:sp>
      <p:sp>
        <p:nvSpPr>
          <p:cNvPr id="202784" name="Text Box 32"/>
          <p:cNvSpPr txBox="1"/>
          <p:nvPr/>
        </p:nvSpPr>
        <p:spPr>
          <a:xfrm>
            <a:off x="5791200" y="4868863"/>
            <a:ext cx="546100" cy="771525"/>
          </a:xfrm>
          <a:prstGeom prst="rect">
            <a:avLst/>
          </a:prstGeom>
          <a:noFill/>
          <a:ln w="9525" cap="flat" cmpd="sng">
            <a:solidFill>
              <a:schemeClr val="tx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342900" lvl="0" indent="-342900" algn="ctr" eaLnBrk="1" hangingPunct="1">
              <a:buClr>
                <a:schemeClr val="hlink"/>
              </a:buClr>
              <a:buNone/>
            </a:pPr>
            <a:r>
              <a:rPr lang="en-US" altLang="zh-CN" sz="2000" b="1" dirty="0">
                <a:solidFill>
                  <a:schemeClr val="hlink"/>
                </a:solidFill>
              </a:rPr>
              <a:t>.</a:t>
            </a:r>
            <a:endParaRPr lang="en-US" altLang="zh-CN" sz="2000" b="1" dirty="0">
              <a:solidFill>
                <a:schemeClr val="hlink"/>
              </a:solidFill>
            </a:endParaRPr>
          </a:p>
          <a:p>
            <a:pPr marL="342900" lvl="0" indent="-342900" algn="ctr" eaLnBrk="1" hangingPunct="1">
              <a:buClr>
                <a:schemeClr val="hlink"/>
              </a:buClr>
              <a:buNone/>
            </a:pPr>
            <a:r>
              <a:rPr lang="en-US" altLang="zh-CN" sz="2000" b="1" dirty="0">
                <a:solidFill>
                  <a:schemeClr val="hlink"/>
                </a:solidFill>
              </a:rPr>
              <a:t>val</a:t>
            </a:r>
            <a:endParaRPr lang="en-US" altLang="zh-CN" sz="2000" b="1" dirty="0">
              <a:solidFill>
                <a:schemeClr val="hlink"/>
              </a:solidFill>
            </a:endParaRPr>
          </a:p>
        </p:txBody>
      </p:sp>
      <p:cxnSp>
        <p:nvCxnSpPr>
          <p:cNvPr id="202785" name="AutoShape 33"/>
          <p:cNvCxnSpPr>
            <a:stCxn id="202782" idx="0"/>
            <a:endCxn id="202783" idx="2"/>
          </p:cNvCxnSpPr>
          <p:nvPr/>
        </p:nvCxnSpPr>
        <p:spPr>
          <a:xfrm flipV="1">
            <a:off x="2247900" y="3695700"/>
            <a:ext cx="2016125" cy="1173163"/>
          </a:xfrm>
          <a:prstGeom prst="straightConnector1">
            <a:avLst/>
          </a:prstGeom>
          <a:ln w="9525" cap="flat" cmpd="sng">
            <a:solidFill>
              <a:schemeClr val="tx1"/>
            </a:solidFill>
            <a:prstDash val="solid"/>
            <a:headEnd type="none" w="med" len="med"/>
            <a:tailEnd type="triangle" w="med" len="med"/>
          </a:ln>
        </p:spPr>
      </p:cxnSp>
      <p:cxnSp>
        <p:nvCxnSpPr>
          <p:cNvPr id="202786" name="AutoShape 34"/>
          <p:cNvCxnSpPr>
            <a:stCxn id="202784" idx="0"/>
            <a:endCxn id="202783" idx="2"/>
          </p:cNvCxnSpPr>
          <p:nvPr/>
        </p:nvCxnSpPr>
        <p:spPr>
          <a:xfrm flipH="1" flipV="1">
            <a:off x="4264025" y="3695700"/>
            <a:ext cx="1800225" cy="1173163"/>
          </a:xfrm>
          <a:prstGeom prst="straightConnector1">
            <a:avLst/>
          </a:prstGeom>
          <a:ln w="9525" cap="flat" cmpd="sng">
            <a:solidFill>
              <a:schemeClr val="tx1"/>
            </a:solidFill>
            <a:prstDash val="solid"/>
            <a:headEnd type="none" w="med" len="med"/>
            <a:tailEnd type="triangle" w="med" len="med"/>
          </a:ln>
        </p:spPr>
      </p:cxnSp>
      <p:sp>
        <p:nvSpPr>
          <p:cNvPr id="2" name="文本框 1"/>
          <p:cNvSpPr txBox="1"/>
          <p:nvPr/>
        </p:nvSpPr>
        <p:spPr>
          <a:xfrm>
            <a:off x="5930265" y="3361055"/>
            <a:ext cx="3048000" cy="645160"/>
          </a:xfrm>
          <a:prstGeom prst="rect">
            <a:avLst/>
          </a:prstGeom>
          <a:noFill/>
        </p:spPr>
        <p:txBody>
          <a:bodyPr wrap="square" rtlCol="0">
            <a:spAutoFit/>
          </a:bodyPr>
          <a:p>
            <a:r>
              <a:rPr lang="zh-CN" altLang="en-US">
                <a:highlight>
                  <a:srgbClr val="FFFF00"/>
                </a:highlight>
              </a:rPr>
              <a:t>分析树无箭头，依赖图是有向图</a:t>
            </a:r>
            <a:endParaRPr lang="zh-CN" altLang="en-US">
              <a:highlight>
                <a:srgbClr val="FFFF00"/>
              </a:highlight>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2780"/>
                                        </p:tgtEl>
                                        <p:attrNameLst>
                                          <p:attrName>style.visibility</p:attrName>
                                        </p:attrNameLst>
                                      </p:cBhvr>
                                      <p:to>
                                        <p:strVal val="visible"/>
                                      </p:to>
                                    </p:set>
                                    <p:animEffect transition="in" filter="dissolve">
                                      <p:cBhvr>
                                        <p:cTn id="7" dur="500"/>
                                        <p:tgtEl>
                                          <p:spTgt spid="20278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2773"/>
                                        </p:tgtEl>
                                        <p:attrNameLst>
                                          <p:attrName>style.visibility</p:attrName>
                                        </p:attrNameLst>
                                      </p:cBhvr>
                                      <p:to>
                                        <p:strVal val="visible"/>
                                      </p:to>
                                    </p:set>
                                    <p:animEffect transition="in" filter="dissolve">
                                      <p:cBhvr>
                                        <p:cTn id="12" dur="500"/>
                                        <p:tgtEl>
                                          <p:spTgt spid="20277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02774"/>
                                        </p:tgtEl>
                                        <p:attrNameLst>
                                          <p:attrName>style.visibility</p:attrName>
                                        </p:attrNameLst>
                                      </p:cBhvr>
                                      <p:to>
                                        <p:strVal val="visible"/>
                                      </p:to>
                                    </p:set>
                                    <p:animEffect transition="in" filter="dissolve">
                                      <p:cBhvr>
                                        <p:cTn id="15" dur="500"/>
                                        <p:tgtEl>
                                          <p:spTgt spid="20277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02775"/>
                                        </p:tgtEl>
                                        <p:attrNameLst>
                                          <p:attrName>style.visibility</p:attrName>
                                        </p:attrNameLst>
                                      </p:cBhvr>
                                      <p:to>
                                        <p:strVal val="visible"/>
                                      </p:to>
                                    </p:set>
                                    <p:animEffect transition="in" filter="dissolve">
                                      <p:cBhvr>
                                        <p:cTn id="18" dur="500"/>
                                        <p:tgtEl>
                                          <p:spTgt spid="202775"/>
                                        </p:tgtEl>
                                      </p:cBhvr>
                                    </p:animEffect>
                                  </p:childTnLst>
                                </p:cTn>
                              </p:par>
                              <p:par>
                                <p:cTn id="19" presetID="9" presetClass="entr" presetSubtype="0" fill="hold" nodeType="withEffect">
                                  <p:stCondLst>
                                    <p:cond delay="0"/>
                                  </p:stCondLst>
                                  <p:childTnLst>
                                    <p:set>
                                      <p:cBhvr>
                                        <p:cTn id="20" dur="1" fill="hold">
                                          <p:stCondLst>
                                            <p:cond delay="0"/>
                                          </p:stCondLst>
                                        </p:cTn>
                                        <p:tgtEl>
                                          <p:spTgt spid="202776"/>
                                        </p:tgtEl>
                                        <p:attrNameLst>
                                          <p:attrName>style.visibility</p:attrName>
                                        </p:attrNameLst>
                                      </p:cBhvr>
                                      <p:to>
                                        <p:strVal val="visible"/>
                                      </p:to>
                                    </p:set>
                                    <p:animEffect transition="in" filter="dissolve">
                                      <p:cBhvr>
                                        <p:cTn id="21" dur="500"/>
                                        <p:tgtEl>
                                          <p:spTgt spid="202776"/>
                                        </p:tgtEl>
                                      </p:cBhvr>
                                    </p:animEffect>
                                  </p:childTnLst>
                                </p:cTn>
                              </p:par>
                              <p:par>
                                <p:cTn id="22" presetID="9" presetClass="entr" presetSubtype="0" fill="hold" nodeType="withEffect">
                                  <p:stCondLst>
                                    <p:cond delay="0"/>
                                  </p:stCondLst>
                                  <p:childTnLst>
                                    <p:set>
                                      <p:cBhvr>
                                        <p:cTn id="23" dur="1" fill="hold">
                                          <p:stCondLst>
                                            <p:cond delay="0"/>
                                          </p:stCondLst>
                                        </p:cTn>
                                        <p:tgtEl>
                                          <p:spTgt spid="202777"/>
                                        </p:tgtEl>
                                        <p:attrNameLst>
                                          <p:attrName>style.visibility</p:attrName>
                                        </p:attrNameLst>
                                      </p:cBhvr>
                                      <p:to>
                                        <p:strVal val="visible"/>
                                      </p:to>
                                    </p:set>
                                    <p:animEffect transition="in" filter="dissolve">
                                      <p:cBhvr>
                                        <p:cTn id="24" dur="500"/>
                                        <p:tgtEl>
                                          <p:spTgt spid="202777"/>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02778"/>
                                        </p:tgtEl>
                                        <p:attrNameLst>
                                          <p:attrName>style.visibility</p:attrName>
                                        </p:attrNameLst>
                                      </p:cBhvr>
                                      <p:to>
                                        <p:strVal val="visible"/>
                                      </p:to>
                                    </p:set>
                                    <p:animEffect transition="in" filter="dissolve">
                                      <p:cBhvr>
                                        <p:cTn id="27" dur="500"/>
                                        <p:tgtEl>
                                          <p:spTgt spid="202778"/>
                                        </p:tgtEl>
                                      </p:cBhvr>
                                    </p:animEffect>
                                  </p:childTnLst>
                                </p:cTn>
                              </p:par>
                              <p:par>
                                <p:cTn id="28" presetID="9" presetClass="entr" presetSubtype="0" fill="hold" nodeType="withEffect">
                                  <p:stCondLst>
                                    <p:cond delay="0"/>
                                  </p:stCondLst>
                                  <p:childTnLst>
                                    <p:set>
                                      <p:cBhvr>
                                        <p:cTn id="29" dur="1" fill="hold">
                                          <p:stCondLst>
                                            <p:cond delay="0"/>
                                          </p:stCondLst>
                                        </p:cTn>
                                        <p:tgtEl>
                                          <p:spTgt spid="202779"/>
                                        </p:tgtEl>
                                        <p:attrNameLst>
                                          <p:attrName>style.visibility</p:attrName>
                                        </p:attrNameLst>
                                      </p:cBhvr>
                                      <p:to>
                                        <p:strVal val="visible"/>
                                      </p:to>
                                    </p:set>
                                    <p:animEffect transition="in" filter="dissolve">
                                      <p:cBhvr>
                                        <p:cTn id="30" dur="500"/>
                                        <p:tgtEl>
                                          <p:spTgt spid="202779"/>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xit" presetSubtype="0" fill="hold" grpId="1" nodeType="clickEffect">
                                  <p:stCondLst>
                                    <p:cond delay="0"/>
                                  </p:stCondLst>
                                  <p:childTnLst>
                                    <p:animEffect transition="out" filter="dissolve">
                                      <p:cBhvr>
                                        <p:cTn id="34" dur="500"/>
                                        <p:tgtEl>
                                          <p:spTgt spid="202780"/>
                                        </p:tgtEl>
                                      </p:cBhvr>
                                    </p:animEffect>
                                    <p:set>
                                      <p:cBhvr>
                                        <p:cTn id="35" dur="1" fill="hold">
                                          <p:stCondLst>
                                            <p:cond delay="499"/>
                                          </p:stCondLst>
                                        </p:cTn>
                                        <p:tgtEl>
                                          <p:spTgt spid="202780"/>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202781"/>
                                        </p:tgtEl>
                                        <p:attrNameLst>
                                          <p:attrName>style.visibility</p:attrName>
                                        </p:attrNameLst>
                                      </p:cBhvr>
                                      <p:to>
                                        <p:strVal val="visible"/>
                                      </p:to>
                                    </p:set>
                                    <p:animEffect transition="in" filter="dissolve">
                                      <p:cBhvr>
                                        <p:cTn id="40" dur="500"/>
                                        <p:tgtEl>
                                          <p:spTgt spid="202781"/>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02783"/>
                                        </p:tgtEl>
                                        <p:attrNameLst>
                                          <p:attrName>style.visibility</p:attrName>
                                        </p:attrNameLst>
                                      </p:cBhvr>
                                      <p:to>
                                        <p:strVal val="visible"/>
                                      </p:to>
                                    </p:set>
                                    <p:animEffect transition="in" filter="dissolve">
                                      <p:cBhvr>
                                        <p:cTn id="45" dur="500"/>
                                        <p:tgtEl>
                                          <p:spTgt spid="202783"/>
                                        </p:tgtEl>
                                      </p:cBhvr>
                                    </p:animEffect>
                                  </p:childTnLst>
                                </p:cTn>
                              </p:par>
                              <p:par>
                                <p:cTn id="46" presetID="9" presetClass="entr" presetSubtype="0" fill="hold" nodeType="withEffect">
                                  <p:stCondLst>
                                    <p:cond delay="0"/>
                                  </p:stCondLst>
                                  <p:childTnLst>
                                    <p:set>
                                      <p:cBhvr>
                                        <p:cTn id="47" dur="1" fill="hold">
                                          <p:stCondLst>
                                            <p:cond delay="0"/>
                                          </p:stCondLst>
                                        </p:cTn>
                                        <p:tgtEl>
                                          <p:spTgt spid="202785"/>
                                        </p:tgtEl>
                                        <p:attrNameLst>
                                          <p:attrName>style.visibility</p:attrName>
                                        </p:attrNameLst>
                                      </p:cBhvr>
                                      <p:to>
                                        <p:strVal val="visible"/>
                                      </p:to>
                                    </p:set>
                                    <p:animEffect transition="in" filter="dissolve">
                                      <p:cBhvr>
                                        <p:cTn id="48" dur="500"/>
                                        <p:tgtEl>
                                          <p:spTgt spid="202785"/>
                                        </p:tgtEl>
                                      </p:cBhvr>
                                    </p:animEffect>
                                  </p:childTnLst>
                                </p:cTn>
                              </p:par>
                              <p:par>
                                <p:cTn id="49" presetID="9" presetClass="entr" presetSubtype="0" fill="hold" nodeType="withEffect">
                                  <p:stCondLst>
                                    <p:cond delay="0"/>
                                  </p:stCondLst>
                                  <p:childTnLst>
                                    <p:set>
                                      <p:cBhvr>
                                        <p:cTn id="50" dur="1" fill="hold">
                                          <p:stCondLst>
                                            <p:cond delay="0"/>
                                          </p:stCondLst>
                                        </p:cTn>
                                        <p:tgtEl>
                                          <p:spTgt spid="202786"/>
                                        </p:tgtEl>
                                        <p:attrNameLst>
                                          <p:attrName>style.visibility</p:attrName>
                                        </p:attrNameLst>
                                      </p:cBhvr>
                                      <p:to>
                                        <p:strVal val="visible"/>
                                      </p:to>
                                    </p:set>
                                    <p:animEffect transition="in" filter="dissolve">
                                      <p:cBhvr>
                                        <p:cTn id="51" dur="500"/>
                                        <p:tgtEl>
                                          <p:spTgt spid="202786"/>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02784"/>
                                        </p:tgtEl>
                                        <p:attrNameLst>
                                          <p:attrName>style.visibility</p:attrName>
                                        </p:attrNameLst>
                                      </p:cBhvr>
                                      <p:to>
                                        <p:strVal val="visible"/>
                                      </p:to>
                                    </p:set>
                                    <p:animEffect transition="in" filter="dissolve">
                                      <p:cBhvr>
                                        <p:cTn id="54" dur="500"/>
                                        <p:tgtEl>
                                          <p:spTgt spid="202784"/>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02782"/>
                                        </p:tgtEl>
                                        <p:attrNameLst>
                                          <p:attrName>style.visibility</p:attrName>
                                        </p:attrNameLst>
                                      </p:cBhvr>
                                      <p:to>
                                        <p:strVal val="visible"/>
                                      </p:to>
                                    </p:set>
                                    <p:animEffect transition="in" filter="dissolve">
                                      <p:cBhvr>
                                        <p:cTn id="57" dur="500"/>
                                        <p:tgtEl>
                                          <p:spTgt spid="2027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73" grpId="0" animBg="1"/>
      <p:bldP spid="202774" grpId="0" animBg="1"/>
      <p:bldP spid="202775" grpId="0" animBg="1"/>
      <p:bldP spid="202778" grpId="0" animBg="1"/>
      <p:bldP spid="202780" grpId="0" animBg="1"/>
      <p:bldP spid="202780" grpId="1" animBg="1"/>
      <p:bldP spid="202781" grpId="0" animBg="1"/>
      <p:bldP spid="202782" grpId="0" animBg="1"/>
      <p:bldP spid="202783" grpId="0" animBg="1"/>
      <p:bldP spid="20278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灯片编号占位符 4"/>
          <p:cNvSpPr txBox="1">
            <a:spLocks noGrp="1"/>
          </p:cNvSpPr>
          <p:nvPr>
            <p:ph type="sldNum" sz="quarter" idx="11"/>
          </p:nvPr>
        </p:nvSpPr>
        <p:spPr/>
        <p:txBody>
          <a:bodyPr anchor="b" anchorCtr="0"/>
          <a:p>
            <a:pPr marL="0" indent="0" algn="r" eaLnBrk="1" hangingPunct="1">
              <a:spcBef>
                <a:spcPct val="0"/>
              </a:spcBef>
              <a:buClrTx/>
              <a:buSzTx/>
              <a:buFontTx/>
              <a:buNone/>
            </a:pPr>
            <a:fld id="{9A0DB2DC-4C9A-4742-B13C-FB6460FD3503}" type="slidenum">
              <a:rPr lang="en-US" altLang="zh-CN" sz="1200" dirty="0">
                <a:latin typeface="Arial Black" panose="020B0A04020102020204" pitchFamily="34" charset="0"/>
              </a:rPr>
            </a:fld>
            <a:endParaRPr lang="en-US" altLang="zh-CN" sz="1200" dirty="0">
              <a:latin typeface="Arial Black" panose="020B0A04020102020204" pitchFamily="34" charset="0"/>
            </a:endParaRPr>
          </a:p>
        </p:txBody>
      </p:sp>
      <p:sp>
        <p:nvSpPr>
          <p:cNvPr id="30723" name="Text Box 32"/>
          <p:cNvSpPr txBox="1"/>
          <p:nvPr/>
        </p:nvSpPr>
        <p:spPr>
          <a:xfrm>
            <a:off x="755650" y="2852738"/>
            <a:ext cx="644525" cy="406400"/>
          </a:xfrm>
          <a:prstGeom prst="rect">
            <a:avLst/>
          </a:prstGeom>
          <a:noFill/>
          <a:ln w="9525" cap="flat" cmpd="sng">
            <a:solidFill>
              <a:schemeClr val="tx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342900" lvl="0" indent="-342900" eaLnBrk="1" hangingPunct="1">
              <a:buClr>
                <a:schemeClr val="hlink"/>
              </a:buClr>
              <a:buNone/>
            </a:pPr>
            <a:r>
              <a:rPr lang="en-US" altLang="zh-CN" sz="2000" b="1" dirty="0">
                <a:solidFill>
                  <a:schemeClr val="hlink"/>
                </a:solidFill>
              </a:rPr>
              <a:t>real</a:t>
            </a:r>
            <a:endParaRPr lang="en-US" altLang="zh-CN" sz="2000" b="1" dirty="0">
              <a:solidFill>
                <a:schemeClr val="hlink"/>
              </a:solidFill>
            </a:endParaRPr>
          </a:p>
        </p:txBody>
      </p:sp>
      <p:sp>
        <p:nvSpPr>
          <p:cNvPr id="30724" name="Text Box 33"/>
          <p:cNvSpPr txBox="1"/>
          <p:nvPr/>
        </p:nvSpPr>
        <p:spPr>
          <a:xfrm>
            <a:off x="4140200" y="620713"/>
            <a:ext cx="377825" cy="406400"/>
          </a:xfrm>
          <a:prstGeom prst="rect">
            <a:avLst/>
          </a:prstGeom>
          <a:noFill/>
          <a:ln w="9525" cap="flat" cmpd="sng">
            <a:solidFill>
              <a:schemeClr val="tx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342900" lvl="0" indent="-342900" eaLnBrk="1" hangingPunct="1">
              <a:buClr>
                <a:schemeClr val="hlink"/>
              </a:buClr>
              <a:buNone/>
            </a:pPr>
            <a:r>
              <a:rPr lang="en-US" altLang="zh-CN" sz="2000" b="1" dirty="0">
                <a:solidFill>
                  <a:schemeClr val="hlink"/>
                </a:solidFill>
              </a:rPr>
              <a:t>D</a:t>
            </a:r>
            <a:endParaRPr lang="en-US" altLang="zh-CN" sz="2000" b="1" dirty="0">
              <a:solidFill>
                <a:schemeClr val="hlink"/>
              </a:solidFill>
            </a:endParaRPr>
          </a:p>
        </p:txBody>
      </p:sp>
      <p:sp>
        <p:nvSpPr>
          <p:cNvPr id="30725" name="Text Box 34"/>
          <p:cNvSpPr txBox="1"/>
          <p:nvPr/>
        </p:nvSpPr>
        <p:spPr>
          <a:xfrm>
            <a:off x="5580063" y="1773238"/>
            <a:ext cx="1401762" cy="400050"/>
          </a:xfrm>
          <a:prstGeom prst="rect">
            <a:avLst/>
          </a:prstGeom>
          <a:noFill/>
          <a:ln w="9525" cap="flat" cmpd="sng">
            <a:solidFill>
              <a:schemeClr val="tx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342900" lvl="0" indent="-342900" eaLnBrk="1" hangingPunct="1">
              <a:buClr>
                <a:schemeClr val="hlink"/>
              </a:buClr>
              <a:buNone/>
            </a:pPr>
            <a:r>
              <a:rPr lang="en-US" altLang="zh-CN" sz="2000" b="1" dirty="0">
                <a:solidFill>
                  <a:schemeClr val="hlink"/>
                </a:solidFill>
              </a:rPr>
              <a:t>L.inh=real</a:t>
            </a:r>
            <a:endParaRPr lang="en-US" altLang="zh-CN" sz="2000" b="1" dirty="0">
              <a:solidFill>
                <a:schemeClr val="hlink"/>
              </a:solidFill>
            </a:endParaRPr>
          </a:p>
        </p:txBody>
      </p:sp>
      <p:sp>
        <p:nvSpPr>
          <p:cNvPr id="30726" name="Text Box 35"/>
          <p:cNvSpPr txBox="1"/>
          <p:nvPr/>
        </p:nvSpPr>
        <p:spPr>
          <a:xfrm>
            <a:off x="4356100" y="2708275"/>
            <a:ext cx="1401763" cy="400050"/>
          </a:xfrm>
          <a:prstGeom prst="rect">
            <a:avLst/>
          </a:prstGeom>
          <a:noFill/>
          <a:ln w="9525" cap="flat" cmpd="sng">
            <a:solidFill>
              <a:schemeClr val="tx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342900" lvl="0" indent="-342900" eaLnBrk="1" hangingPunct="1">
              <a:buClr>
                <a:schemeClr val="hlink"/>
              </a:buClr>
              <a:buNone/>
            </a:pPr>
            <a:r>
              <a:rPr lang="en-US" altLang="zh-CN" sz="2000" b="1" dirty="0">
                <a:solidFill>
                  <a:schemeClr val="hlink"/>
                </a:solidFill>
              </a:rPr>
              <a:t>L.inh=real</a:t>
            </a:r>
            <a:endParaRPr lang="en-US" altLang="zh-CN" sz="2000" b="1" dirty="0">
              <a:solidFill>
                <a:schemeClr val="hlink"/>
              </a:solidFill>
            </a:endParaRPr>
          </a:p>
        </p:txBody>
      </p:sp>
      <p:sp>
        <p:nvSpPr>
          <p:cNvPr id="30727" name="Text Box 36"/>
          <p:cNvSpPr txBox="1"/>
          <p:nvPr/>
        </p:nvSpPr>
        <p:spPr>
          <a:xfrm>
            <a:off x="2843213" y="3644900"/>
            <a:ext cx="1401762" cy="400050"/>
          </a:xfrm>
          <a:prstGeom prst="rect">
            <a:avLst/>
          </a:prstGeom>
          <a:noFill/>
          <a:ln w="9525" cap="flat" cmpd="sng">
            <a:solidFill>
              <a:schemeClr val="tx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342900" lvl="0" indent="-342900" eaLnBrk="1" hangingPunct="1">
              <a:buClr>
                <a:schemeClr val="hlink"/>
              </a:buClr>
              <a:buNone/>
            </a:pPr>
            <a:r>
              <a:rPr lang="en-US" altLang="zh-CN" sz="2000" b="1" dirty="0">
                <a:solidFill>
                  <a:schemeClr val="hlink"/>
                </a:solidFill>
              </a:rPr>
              <a:t>L.inh=real</a:t>
            </a:r>
            <a:endParaRPr lang="en-US" altLang="zh-CN" sz="2000" b="1" dirty="0">
              <a:solidFill>
                <a:schemeClr val="hlink"/>
              </a:solidFill>
            </a:endParaRPr>
          </a:p>
        </p:txBody>
      </p:sp>
      <p:sp>
        <p:nvSpPr>
          <p:cNvPr id="30728" name="Text Box 37"/>
          <p:cNvSpPr txBox="1"/>
          <p:nvPr/>
        </p:nvSpPr>
        <p:spPr>
          <a:xfrm>
            <a:off x="6083300" y="2708275"/>
            <a:ext cx="263525" cy="406400"/>
          </a:xfrm>
          <a:prstGeom prst="rect">
            <a:avLst/>
          </a:prstGeom>
          <a:noFill/>
          <a:ln w="9525" cap="flat" cmpd="sng">
            <a:solidFill>
              <a:schemeClr val="tx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342900" lvl="0" indent="-342900" eaLnBrk="1" hangingPunct="1">
              <a:buClr>
                <a:schemeClr val="hlink"/>
              </a:buClr>
              <a:buNone/>
            </a:pPr>
            <a:r>
              <a:rPr lang="en-US" altLang="zh-CN" sz="2000" b="1" dirty="0">
                <a:solidFill>
                  <a:schemeClr val="hlink"/>
                </a:solidFill>
              </a:rPr>
              <a:t>,</a:t>
            </a:r>
            <a:endParaRPr lang="en-US" altLang="zh-CN" sz="2000" b="1" dirty="0">
              <a:solidFill>
                <a:schemeClr val="hlink"/>
              </a:solidFill>
            </a:endParaRPr>
          </a:p>
        </p:txBody>
      </p:sp>
      <p:sp>
        <p:nvSpPr>
          <p:cNvPr id="30729" name="Text Box 38"/>
          <p:cNvSpPr txBox="1"/>
          <p:nvPr/>
        </p:nvSpPr>
        <p:spPr>
          <a:xfrm>
            <a:off x="4859338" y="3644900"/>
            <a:ext cx="263525" cy="406400"/>
          </a:xfrm>
          <a:prstGeom prst="rect">
            <a:avLst/>
          </a:prstGeom>
          <a:noFill/>
          <a:ln w="9525" cap="flat" cmpd="sng">
            <a:solidFill>
              <a:schemeClr val="tx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342900" lvl="0" indent="-342900" eaLnBrk="1" hangingPunct="1">
              <a:buClr>
                <a:schemeClr val="hlink"/>
              </a:buClr>
              <a:buNone/>
            </a:pPr>
            <a:r>
              <a:rPr lang="en-US" altLang="zh-CN" sz="2000" b="1" dirty="0">
                <a:solidFill>
                  <a:schemeClr val="hlink"/>
                </a:solidFill>
              </a:rPr>
              <a:t>,</a:t>
            </a:r>
            <a:endParaRPr lang="en-US" altLang="zh-CN" sz="2000" b="1" dirty="0">
              <a:solidFill>
                <a:schemeClr val="hlink"/>
              </a:solidFill>
            </a:endParaRPr>
          </a:p>
        </p:txBody>
      </p:sp>
      <p:sp>
        <p:nvSpPr>
          <p:cNvPr id="30730" name="Text Box 39"/>
          <p:cNvSpPr txBox="1"/>
          <p:nvPr/>
        </p:nvSpPr>
        <p:spPr>
          <a:xfrm>
            <a:off x="3203575" y="4437063"/>
            <a:ext cx="560388" cy="406400"/>
          </a:xfrm>
          <a:prstGeom prst="rect">
            <a:avLst/>
          </a:prstGeom>
          <a:noFill/>
          <a:ln w="9525" cap="flat" cmpd="sng">
            <a:solidFill>
              <a:schemeClr val="tx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342900" lvl="0" indent="-342900" eaLnBrk="1" hangingPunct="1">
              <a:buClr>
                <a:schemeClr val="hlink"/>
              </a:buClr>
              <a:buNone/>
            </a:pPr>
            <a:r>
              <a:rPr lang="en-US" altLang="zh-CN" sz="2000" b="1" dirty="0">
                <a:solidFill>
                  <a:schemeClr val="hlink"/>
                </a:solidFill>
              </a:rPr>
              <a:t>id1</a:t>
            </a:r>
            <a:endParaRPr lang="en-US" altLang="zh-CN" sz="2000" b="1" dirty="0">
              <a:solidFill>
                <a:schemeClr val="hlink"/>
              </a:solidFill>
            </a:endParaRPr>
          </a:p>
        </p:txBody>
      </p:sp>
      <p:sp>
        <p:nvSpPr>
          <p:cNvPr id="30731" name="Text Box 40"/>
          <p:cNvSpPr txBox="1"/>
          <p:nvPr/>
        </p:nvSpPr>
        <p:spPr>
          <a:xfrm>
            <a:off x="5795963" y="3644900"/>
            <a:ext cx="560387" cy="406400"/>
          </a:xfrm>
          <a:prstGeom prst="rect">
            <a:avLst/>
          </a:prstGeom>
          <a:noFill/>
          <a:ln w="9525" cap="flat" cmpd="sng">
            <a:solidFill>
              <a:schemeClr val="tx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342900" lvl="0" indent="-342900" eaLnBrk="1" hangingPunct="1">
              <a:buClr>
                <a:schemeClr val="hlink"/>
              </a:buClr>
              <a:buNone/>
            </a:pPr>
            <a:r>
              <a:rPr lang="en-US" altLang="zh-CN" sz="2000" b="1" dirty="0">
                <a:solidFill>
                  <a:schemeClr val="hlink"/>
                </a:solidFill>
              </a:rPr>
              <a:t>id2</a:t>
            </a:r>
            <a:endParaRPr lang="en-US" altLang="zh-CN" sz="2000" b="1" dirty="0">
              <a:solidFill>
                <a:schemeClr val="hlink"/>
              </a:solidFill>
            </a:endParaRPr>
          </a:p>
        </p:txBody>
      </p:sp>
      <p:sp>
        <p:nvSpPr>
          <p:cNvPr id="30732" name="Text Box 41"/>
          <p:cNvSpPr txBox="1"/>
          <p:nvPr/>
        </p:nvSpPr>
        <p:spPr>
          <a:xfrm>
            <a:off x="6875463" y="2708275"/>
            <a:ext cx="560387" cy="406400"/>
          </a:xfrm>
          <a:prstGeom prst="rect">
            <a:avLst/>
          </a:prstGeom>
          <a:noFill/>
          <a:ln w="9525" cap="flat" cmpd="sng">
            <a:solidFill>
              <a:schemeClr val="tx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342900" lvl="0" indent="-342900" eaLnBrk="1" hangingPunct="1">
              <a:buClr>
                <a:schemeClr val="hlink"/>
              </a:buClr>
              <a:buNone/>
            </a:pPr>
            <a:r>
              <a:rPr lang="en-US" altLang="zh-CN" sz="2000" b="1" dirty="0">
                <a:solidFill>
                  <a:schemeClr val="hlink"/>
                </a:solidFill>
              </a:rPr>
              <a:t>id3</a:t>
            </a:r>
            <a:endParaRPr lang="en-US" altLang="zh-CN" sz="2000" b="1" dirty="0">
              <a:solidFill>
                <a:schemeClr val="hlink"/>
              </a:solidFill>
            </a:endParaRPr>
          </a:p>
        </p:txBody>
      </p:sp>
      <p:sp>
        <p:nvSpPr>
          <p:cNvPr id="30733" name="Text Box 42"/>
          <p:cNvSpPr txBox="1"/>
          <p:nvPr/>
        </p:nvSpPr>
        <p:spPr>
          <a:xfrm>
            <a:off x="323850" y="1844675"/>
            <a:ext cx="1539875" cy="406400"/>
          </a:xfrm>
          <a:prstGeom prst="rect">
            <a:avLst/>
          </a:prstGeom>
          <a:noFill/>
          <a:ln w="9525" cap="flat" cmpd="sng">
            <a:solidFill>
              <a:schemeClr val="tx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342900" lvl="0" indent="-342900" eaLnBrk="1" hangingPunct="1">
              <a:buClr>
                <a:schemeClr val="hlink"/>
              </a:buClr>
              <a:buNone/>
            </a:pPr>
            <a:r>
              <a:rPr lang="en-US" altLang="zh-CN" sz="2000" b="1" dirty="0">
                <a:solidFill>
                  <a:schemeClr val="hlink"/>
                </a:solidFill>
              </a:rPr>
              <a:t>T.type=real</a:t>
            </a:r>
            <a:endParaRPr lang="en-US" altLang="zh-CN" sz="2000" b="1" dirty="0">
              <a:solidFill>
                <a:schemeClr val="hlink"/>
              </a:solidFill>
            </a:endParaRPr>
          </a:p>
        </p:txBody>
      </p:sp>
      <p:cxnSp>
        <p:nvCxnSpPr>
          <p:cNvPr id="30734" name="AutoShape 43"/>
          <p:cNvCxnSpPr>
            <a:stCxn id="30724" idx="2"/>
            <a:endCxn id="30733" idx="0"/>
          </p:cNvCxnSpPr>
          <p:nvPr/>
        </p:nvCxnSpPr>
        <p:spPr>
          <a:xfrm flipH="1">
            <a:off x="1093788" y="1027113"/>
            <a:ext cx="3235325" cy="817562"/>
          </a:xfrm>
          <a:prstGeom prst="straightConnector1">
            <a:avLst/>
          </a:prstGeom>
          <a:ln w="9525" cap="flat" cmpd="sng">
            <a:solidFill>
              <a:schemeClr val="tx1"/>
            </a:solidFill>
            <a:prstDash val="dash"/>
            <a:headEnd type="none" w="med" len="med"/>
            <a:tailEnd type="none" w="med" len="med"/>
          </a:ln>
        </p:spPr>
      </p:cxnSp>
      <p:cxnSp>
        <p:nvCxnSpPr>
          <p:cNvPr id="30735" name="AutoShape 44"/>
          <p:cNvCxnSpPr>
            <a:stCxn id="30733" idx="2"/>
            <a:endCxn id="30723" idx="0"/>
          </p:cNvCxnSpPr>
          <p:nvPr/>
        </p:nvCxnSpPr>
        <p:spPr>
          <a:xfrm flipH="1">
            <a:off x="1077913" y="2251075"/>
            <a:ext cx="15875" cy="601663"/>
          </a:xfrm>
          <a:prstGeom prst="straightConnector1">
            <a:avLst/>
          </a:prstGeom>
          <a:ln w="9525" cap="flat" cmpd="sng">
            <a:solidFill>
              <a:schemeClr val="tx1"/>
            </a:solidFill>
            <a:prstDash val="dash"/>
            <a:headEnd type="none" w="med" len="med"/>
            <a:tailEnd type="none" w="med" len="med"/>
          </a:ln>
        </p:spPr>
      </p:cxnSp>
      <p:cxnSp>
        <p:nvCxnSpPr>
          <p:cNvPr id="30736" name="AutoShape 45"/>
          <p:cNvCxnSpPr>
            <a:stCxn id="30724" idx="2"/>
            <a:endCxn id="30725" idx="0"/>
          </p:cNvCxnSpPr>
          <p:nvPr/>
        </p:nvCxnSpPr>
        <p:spPr>
          <a:xfrm>
            <a:off x="4329113" y="1027113"/>
            <a:ext cx="1951037" cy="746125"/>
          </a:xfrm>
          <a:prstGeom prst="straightConnector1">
            <a:avLst/>
          </a:prstGeom>
          <a:ln w="9525" cap="flat" cmpd="sng">
            <a:solidFill>
              <a:schemeClr val="tx1"/>
            </a:solidFill>
            <a:prstDash val="dash"/>
            <a:headEnd type="none" w="med" len="med"/>
            <a:tailEnd type="none" w="med" len="med"/>
          </a:ln>
        </p:spPr>
      </p:cxnSp>
      <p:cxnSp>
        <p:nvCxnSpPr>
          <p:cNvPr id="30737" name="AutoShape 46"/>
          <p:cNvCxnSpPr>
            <a:stCxn id="30725" idx="2"/>
            <a:endCxn id="30726" idx="0"/>
          </p:cNvCxnSpPr>
          <p:nvPr/>
        </p:nvCxnSpPr>
        <p:spPr>
          <a:xfrm flipH="1">
            <a:off x="5056188" y="2173288"/>
            <a:ext cx="1223962" cy="534987"/>
          </a:xfrm>
          <a:prstGeom prst="straightConnector1">
            <a:avLst/>
          </a:prstGeom>
          <a:ln w="9525" cap="flat" cmpd="sng">
            <a:solidFill>
              <a:schemeClr val="tx1"/>
            </a:solidFill>
            <a:prstDash val="dash"/>
            <a:headEnd type="none" w="med" len="med"/>
            <a:tailEnd type="none" w="med" len="med"/>
          </a:ln>
        </p:spPr>
      </p:cxnSp>
      <p:cxnSp>
        <p:nvCxnSpPr>
          <p:cNvPr id="30738" name="AutoShape 47"/>
          <p:cNvCxnSpPr>
            <a:stCxn id="30725" idx="2"/>
            <a:endCxn id="30728" idx="0"/>
          </p:cNvCxnSpPr>
          <p:nvPr/>
        </p:nvCxnSpPr>
        <p:spPr>
          <a:xfrm flipH="1">
            <a:off x="6215063" y="2173288"/>
            <a:ext cx="65087" cy="534987"/>
          </a:xfrm>
          <a:prstGeom prst="straightConnector1">
            <a:avLst/>
          </a:prstGeom>
          <a:ln w="9525" cap="flat" cmpd="sng">
            <a:solidFill>
              <a:schemeClr val="tx1"/>
            </a:solidFill>
            <a:prstDash val="dash"/>
            <a:headEnd type="none" w="med" len="med"/>
            <a:tailEnd type="none" w="med" len="med"/>
          </a:ln>
        </p:spPr>
      </p:cxnSp>
      <p:cxnSp>
        <p:nvCxnSpPr>
          <p:cNvPr id="30739" name="AutoShape 48"/>
          <p:cNvCxnSpPr>
            <a:stCxn id="30725" idx="2"/>
            <a:endCxn id="30732" idx="0"/>
          </p:cNvCxnSpPr>
          <p:nvPr/>
        </p:nvCxnSpPr>
        <p:spPr>
          <a:xfrm>
            <a:off x="6280150" y="2173288"/>
            <a:ext cx="876300" cy="534987"/>
          </a:xfrm>
          <a:prstGeom prst="straightConnector1">
            <a:avLst/>
          </a:prstGeom>
          <a:ln w="9525" cap="flat" cmpd="sng">
            <a:solidFill>
              <a:schemeClr val="tx1"/>
            </a:solidFill>
            <a:prstDash val="dash"/>
            <a:headEnd type="none" w="med" len="med"/>
            <a:tailEnd type="none" w="med" len="med"/>
          </a:ln>
        </p:spPr>
      </p:cxnSp>
      <p:cxnSp>
        <p:nvCxnSpPr>
          <p:cNvPr id="30740" name="AutoShape 49"/>
          <p:cNvCxnSpPr>
            <a:stCxn id="30726" idx="2"/>
            <a:endCxn id="30727" idx="0"/>
          </p:cNvCxnSpPr>
          <p:nvPr/>
        </p:nvCxnSpPr>
        <p:spPr>
          <a:xfrm flipH="1">
            <a:off x="3543300" y="3108325"/>
            <a:ext cx="1512888" cy="536575"/>
          </a:xfrm>
          <a:prstGeom prst="straightConnector1">
            <a:avLst/>
          </a:prstGeom>
          <a:ln w="9525" cap="flat" cmpd="sng">
            <a:solidFill>
              <a:schemeClr val="tx1"/>
            </a:solidFill>
            <a:prstDash val="dash"/>
            <a:headEnd type="none" w="med" len="med"/>
            <a:tailEnd type="none" w="med" len="med"/>
          </a:ln>
        </p:spPr>
      </p:cxnSp>
      <p:cxnSp>
        <p:nvCxnSpPr>
          <p:cNvPr id="30741" name="AutoShape 50"/>
          <p:cNvCxnSpPr>
            <a:stCxn id="30726" idx="2"/>
            <a:endCxn id="30729" idx="0"/>
          </p:cNvCxnSpPr>
          <p:nvPr/>
        </p:nvCxnSpPr>
        <p:spPr>
          <a:xfrm flipH="1">
            <a:off x="4991100" y="3108325"/>
            <a:ext cx="65088" cy="536575"/>
          </a:xfrm>
          <a:prstGeom prst="straightConnector1">
            <a:avLst/>
          </a:prstGeom>
          <a:ln w="9525" cap="flat" cmpd="sng">
            <a:solidFill>
              <a:schemeClr val="tx1"/>
            </a:solidFill>
            <a:prstDash val="dash"/>
            <a:headEnd type="none" w="med" len="med"/>
            <a:tailEnd type="none" w="med" len="med"/>
          </a:ln>
        </p:spPr>
      </p:cxnSp>
      <p:cxnSp>
        <p:nvCxnSpPr>
          <p:cNvPr id="30742" name="AutoShape 51"/>
          <p:cNvCxnSpPr>
            <a:stCxn id="30726" idx="2"/>
            <a:endCxn id="30731" idx="0"/>
          </p:cNvCxnSpPr>
          <p:nvPr/>
        </p:nvCxnSpPr>
        <p:spPr>
          <a:xfrm>
            <a:off x="5056188" y="3108325"/>
            <a:ext cx="1020762" cy="536575"/>
          </a:xfrm>
          <a:prstGeom prst="straightConnector1">
            <a:avLst/>
          </a:prstGeom>
          <a:ln w="9525" cap="flat" cmpd="sng">
            <a:solidFill>
              <a:schemeClr val="tx1"/>
            </a:solidFill>
            <a:prstDash val="dash"/>
            <a:headEnd type="none" w="med" len="med"/>
            <a:tailEnd type="none" w="med" len="med"/>
          </a:ln>
        </p:spPr>
      </p:cxnSp>
      <p:cxnSp>
        <p:nvCxnSpPr>
          <p:cNvPr id="30743" name="AutoShape 52"/>
          <p:cNvCxnSpPr>
            <a:stCxn id="30727" idx="2"/>
            <a:endCxn id="30730" idx="0"/>
          </p:cNvCxnSpPr>
          <p:nvPr/>
        </p:nvCxnSpPr>
        <p:spPr>
          <a:xfrm flipH="1">
            <a:off x="3484563" y="4044950"/>
            <a:ext cx="58737" cy="392113"/>
          </a:xfrm>
          <a:prstGeom prst="straightConnector1">
            <a:avLst/>
          </a:prstGeom>
          <a:ln w="9525" cap="flat" cmpd="sng">
            <a:solidFill>
              <a:schemeClr val="tx1"/>
            </a:solidFill>
            <a:prstDash val="dash"/>
            <a:headEnd type="none" w="med" len="med"/>
            <a:tailEnd type="none" w="med" len="med"/>
          </a:ln>
        </p:spPr>
      </p:cxnSp>
      <p:sp>
        <p:nvSpPr>
          <p:cNvPr id="30744" name="Rectangle 53"/>
          <p:cNvSpPr/>
          <p:nvPr/>
        </p:nvSpPr>
        <p:spPr>
          <a:xfrm>
            <a:off x="1258888" y="5229225"/>
            <a:ext cx="6985000" cy="1079500"/>
          </a:xfrm>
          <a:prstGeom prst="rect">
            <a:avLst/>
          </a:prstGeom>
          <a:solidFill>
            <a:srgbClr val="6693E4"/>
          </a:solidFill>
          <a:ln w="9525">
            <a:noFill/>
          </a:ln>
          <a:effectLst>
            <a:prstShdw prst="shdw17" dist="17961" dir="2699999">
              <a:srgbClr val="3D5889"/>
            </a:prstShdw>
          </a:effectLst>
        </p:spPr>
        <p:txBody>
          <a:bodyPr wrap="none" anchor="ctr" anchorCtr="0"/>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342900" lvl="0" indent="-342900" algn="ctr" eaLnBrk="1" hangingPunct="1">
              <a:buClr>
                <a:schemeClr val="hlink"/>
              </a:buClr>
              <a:buNone/>
            </a:pPr>
            <a:endParaRPr lang="zh-CN" altLang="zh-CN" sz="2000" b="1" dirty="0">
              <a:solidFill>
                <a:schemeClr val="hlink"/>
              </a:solidFill>
            </a:endParaRPr>
          </a:p>
        </p:txBody>
      </p:sp>
      <p:sp>
        <p:nvSpPr>
          <p:cNvPr id="195638" name="Text Box 54"/>
          <p:cNvSpPr txBox="1"/>
          <p:nvPr/>
        </p:nvSpPr>
        <p:spPr>
          <a:xfrm>
            <a:off x="3348038" y="5589588"/>
            <a:ext cx="3384550" cy="396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342900" lvl="0" indent="-342900" eaLnBrk="1" hangingPunct="1">
              <a:buClr>
                <a:schemeClr val="hlink"/>
              </a:buClr>
              <a:buNone/>
            </a:pPr>
            <a:r>
              <a:rPr lang="zh-CN" altLang="en-US" sz="2000" b="1" dirty="0">
                <a:solidFill>
                  <a:schemeClr val="bg1"/>
                </a:solidFill>
              </a:rPr>
              <a:t>首先</a:t>
            </a:r>
            <a:r>
              <a:rPr lang="en-US" altLang="zh-CN" sz="2000" b="1" dirty="0">
                <a:solidFill>
                  <a:schemeClr val="bg1"/>
                </a:solidFill>
              </a:rPr>
              <a:t>,</a:t>
            </a:r>
            <a:r>
              <a:rPr lang="zh-CN" altLang="en-US" sz="2000" b="1" dirty="0">
                <a:solidFill>
                  <a:schemeClr val="bg1"/>
                </a:solidFill>
              </a:rPr>
              <a:t>画出其语法分析树</a:t>
            </a:r>
            <a:endParaRPr lang="zh-CN" altLang="en-US" sz="2000" b="1" dirty="0">
              <a:solidFill>
                <a:schemeClr val="bg1"/>
              </a:solidFill>
            </a:endParaRPr>
          </a:p>
        </p:txBody>
      </p:sp>
      <p:sp>
        <p:nvSpPr>
          <p:cNvPr id="195639" name="Text Box 55"/>
          <p:cNvSpPr txBox="1"/>
          <p:nvPr/>
        </p:nvSpPr>
        <p:spPr>
          <a:xfrm>
            <a:off x="2268538" y="5373688"/>
            <a:ext cx="5110162" cy="7620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342900" lvl="0" indent="-342900" eaLnBrk="1" hangingPunct="1">
              <a:buClr>
                <a:schemeClr val="hlink"/>
              </a:buClr>
              <a:buNone/>
            </a:pPr>
            <a:r>
              <a:rPr lang="zh-CN" altLang="en-US" sz="2000" b="1" dirty="0">
                <a:solidFill>
                  <a:schemeClr val="bg1"/>
                </a:solidFill>
              </a:rPr>
              <a:t>对语法树中每一结点</a:t>
            </a:r>
            <a:r>
              <a:rPr lang="en-US" altLang="zh-CN" sz="2000" b="1" dirty="0">
                <a:solidFill>
                  <a:schemeClr val="bg1"/>
                </a:solidFill>
              </a:rPr>
              <a:t>,</a:t>
            </a:r>
            <a:r>
              <a:rPr lang="zh-CN" altLang="en-US" sz="2000" b="1" dirty="0">
                <a:solidFill>
                  <a:schemeClr val="bg1"/>
                </a:solidFill>
              </a:rPr>
              <a:t>对其文法符号每一属性</a:t>
            </a:r>
            <a:endParaRPr lang="zh-CN" altLang="en-US" sz="2000" b="1" dirty="0">
              <a:solidFill>
                <a:schemeClr val="bg1"/>
              </a:solidFill>
            </a:endParaRPr>
          </a:p>
          <a:p>
            <a:pPr marL="342900" lvl="0" indent="-342900" eaLnBrk="1" hangingPunct="1">
              <a:buClr>
                <a:schemeClr val="hlink"/>
              </a:buClr>
              <a:buNone/>
            </a:pPr>
            <a:r>
              <a:rPr lang="zh-CN" altLang="en-US" sz="2000" b="1" dirty="0">
                <a:solidFill>
                  <a:schemeClr val="bg1"/>
                </a:solidFill>
              </a:rPr>
              <a:t>在依赖图中建立一个结点</a:t>
            </a:r>
            <a:r>
              <a:rPr lang="en-US" altLang="zh-CN" sz="2000" b="1" dirty="0">
                <a:solidFill>
                  <a:schemeClr val="bg1"/>
                </a:solidFill>
              </a:rPr>
              <a:t>,</a:t>
            </a:r>
            <a:r>
              <a:rPr lang="zh-CN" altLang="en-US" sz="2000" b="1" dirty="0">
                <a:solidFill>
                  <a:schemeClr val="bg1"/>
                </a:solidFill>
              </a:rPr>
              <a:t>如上图所示</a:t>
            </a:r>
            <a:endParaRPr lang="zh-CN" altLang="en-US" sz="2000" b="1" dirty="0">
              <a:solidFill>
                <a:schemeClr val="bg1"/>
              </a:solidFill>
            </a:endParaRPr>
          </a:p>
        </p:txBody>
      </p:sp>
      <p:sp>
        <p:nvSpPr>
          <p:cNvPr id="195640" name="Text Box 56"/>
          <p:cNvSpPr txBox="1"/>
          <p:nvPr/>
        </p:nvSpPr>
        <p:spPr>
          <a:xfrm>
            <a:off x="1908175" y="1844675"/>
            <a:ext cx="715963" cy="771525"/>
          </a:xfrm>
          <a:prstGeom prst="rect">
            <a:avLst/>
          </a:prstGeom>
          <a:noFill/>
          <a:ln w="9525" cap="flat" cmpd="sng">
            <a:solidFill>
              <a:srgbClr val="6693E4"/>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342900" lvl="0" indent="-342900" eaLnBrk="1" hangingPunct="1">
              <a:buClr>
                <a:schemeClr val="hlink"/>
              </a:buClr>
              <a:buNone/>
            </a:pPr>
            <a:r>
              <a:rPr lang="en-US" altLang="zh-CN" sz="2000" b="1" dirty="0">
                <a:solidFill>
                  <a:schemeClr val="hlink"/>
                </a:solidFill>
              </a:rPr>
              <a:t>   </a:t>
            </a:r>
            <a:r>
              <a:rPr lang="en-US" altLang="zh-CN" sz="2000" b="1" dirty="0">
                <a:solidFill>
                  <a:srgbClr val="6693E4"/>
                </a:solidFill>
              </a:rPr>
              <a:t>4</a:t>
            </a:r>
            <a:endParaRPr lang="en-US" altLang="zh-CN" sz="2000" b="1" dirty="0">
              <a:solidFill>
                <a:srgbClr val="6693E4"/>
              </a:solidFill>
            </a:endParaRPr>
          </a:p>
          <a:p>
            <a:pPr marL="342900" lvl="0" indent="-342900" eaLnBrk="1" hangingPunct="1">
              <a:buClr>
                <a:schemeClr val="hlink"/>
              </a:buClr>
              <a:buNone/>
            </a:pPr>
            <a:r>
              <a:rPr lang="en-US" altLang="zh-CN" sz="2000" b="1" dirty="0">
                <a:solidFill>
                  <a:srgbClr val="6693E4"/>
                </a:solidFill>
              </a:rPr>
              <a:t>type</a:t>
            </a:r>
            <a:endParaRPr lang="en-US" altLang="zh-CN" sz="2000" b="1" dirty="0">
              <a:solidFill>
                <a:srgbClr val="6693E4"/>
              </a:solidFill>
            </a:endParaRPr>
          </a:p>
        </p:txBody>
      </p:sp>
      <p:sp>
        <p:nvSpPr>
          <p:cNvPr id="195641" name="Text Box 57"/>
          <p:cNvSpPr txBox="1"/>
          <p:nvPr/>
        </p:nvSpPr>
        <p:spPr>
          <a:xfrm>
            <a:off x="4572000" y="1773238"/>
            <a:ext cx="700088" cy="406400"/>
          </a:xfrm>
          <a:prstGeom prst="rect">
            <a:avLst/>
          </a:prstGeom>
          <a:noFill/>
          <a:ln w="9525" cap="flat" cmpd="sng">
            <a:solidFill>
              <a:srgbClr val="6693E4"/>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342900" lvl="0" indent="-342900" eaLnBrk="1" hangingPunct="1">
              <a:buClr>
                <a:schemeClr val="hlink"/>
              </a:buClr>
              <a:buNone/>
            </a:pPr>
            <a:r>
              <a:rPr lang="en-US" altLang="zh-CN" sz="2000" b="1" dirty="0">
                <a:solidFill>
                  <a:srgbClr val="6693E4"/>
                </a:solidFill>
              </a:rPr>
              <a:t>5  in</a:t>
            </a:r>
            <a:endParaRPr lang="en-US" altLang="zh-CN" sz="2000" b="1" dirty="0">
              <a:solidFill>
                <a:srgbClr val="6693E4"/>
              </a:solidFill>
            </a:endParaRPr>
          </a:p>
        </p:txBody>
      </p:sp>
      <p:graphicFrame>
        <p:nvGraphicFramePr>
          <p:cNvPr id="195642" name="Object 58"/>
          <p:cNvGraphicFramePr>
            <a:graphicFrameLocks noChangeAspect="1"/>
          </p:cNvGraphicFramePr>
          <p:nvPr/>
        </p:nvGraphicFramePr>
        <p:xfrm>
          <a:off x="250825" y="5300663"/>
          <a:ext cx="742950" cy="942975"/>
        </p:xfrm>
        <a:graphic>
          <a:graphicData uri="http://schemas.openxmlformats.org/presentationml/2006/ole">
            <mc:AlternateContent xmlns:mc="http://schemas.openxmlformats.org/markup-compatibility/2006">
              <mc:Choice xmlns:v="urn:schemas-microsoft-com:vml" Requires="v">
                <p:oleObj spid="_x0000_s3076" name="" r:id="rId1" imgW="742950" imgH="942975" progId="MS_ClipArt_Gallery.2">
                  <p:embed/>
                </p:oleObj>
              </mc:Choice>
              <mc:Fallback>
                <p:oleObj name="" r:id="rId1" imgW="742950" imgH="942975" progId="MS_ClipArt_Gallery.2">
                  <p:embed/>
                  <p:pic>
                    <p:nvPicPr>
                      <p:cNvPr id="0" name="图片 3075"/>
                      <p:cNvPicPr/>
                      <p:nvPr/>
                    </p:nvPicPr>
                    <p:blipFill>
                      <a:blip r:embed="rId2"/>
                      <a:stretch>
                        <a:fillRect/>
                      </a:stretch>
                    </p:blipFill>
                    <p:spPr>
                      <a:xfrm>
                        <a:off x="250825" y="5300663"/>
                        <a:ext cx="742950" cy="942975"/>
                      </a:xfrm>
                      <a:prstGeom prst="rect">
                        <a:avLst/>
                      </a:prstGeom>
                      <a:noFill/>
                      <a:ln w="38100">
                        <a:noFill/>
                        <a:miter/>
                      </a:ln>
                    </p:spPr>
                  </p:pic>
                </p:oleObj>
              </mc:Fallback>
            </mc:AlternateContent>
          </a:graphicData>
        </a:graphic>
      </p:graphicFrame>
      <p:sp>
        <p:nvSpPr>
          <p:cNvPr id="195643" name="Text Box 59"/>
          <p:cNvSpPr txBox="1"/>
          <p:nvPr/>
        </p:nvSpPr>
        <p:spPr>
          <a:xfrm>
            <a:off x="2268538" y="5373688"/>
            <a:ext cx="5256212" cy="7620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342900" lvl="0" indent="-342900" eaLnBrk="1" hangingPunct="1">
              <a:buClr>
                <a:schemeClr val="hlink"/>
              </a:buClr>
              <a:buNone/>
            </a:pPr>
            <a:r>
              <a:rPr lang="zh-CN" altLang="en-US" sz="2000" b="1" dirty="0">
                <a:solidFill>
                  <a:schemeClr val="bg1"/>
                </a:solidFill>
              </a:rPr>
              <a:t>注意</a:t>
            </a:r>
            <a:r>
              <a:rPr lang="en-US" altLang="zh-CN" sz="2000" b="1" dirty="0">
                <a:solidFill>
                  <a:schemeClr val="bg1"/>
                </a:solidFill>
              </a:rPr>
              <a:t>,</a:t>
            </a:r>
            <a:r>
              <a:rPr lang="zh-CN" altLang="en-US" sz="2000" b="1" dirty="0">
                <a:solidFill>
                  <a:schemeClr val="bg1"/>
                </a:solidFill>
              </a:rPr>
              <a:t>从结点</a:t>
            </a:r>
            <a:r>
              <a:rPr lang="en-US" altLang="zh-CN" sz="2000" b="1" dirty="0">
                <a:solidFill>
                  <a:schemeClr val="bg1"/>
                </a:solidFill>
              </a:rPr>
              <a:t>5</a:t>
            </a:r>
            <a:r>
              <a:rPr lang="zh-CN" altLang="en-US" sz="2000" b="1" dirty="0">
                <a:solidFill>
                  <a:schemeClr val="bg1"/>
                </a:solidFill>
              </a:rPr>
              <a:t>用到的语义规则中有一个</a:t>
            </a:r>
            <a:endParaRPr lang="zh-CN" altLang="en-US" sz="2000" b="1" dirty="0">
              <a:solidFill>
                <a:schemeClr val="bg1"/>
              </a:solidFill>
            </a:endParaRPr>
          </a:p>
          <a:p>
            <a:pPr marL="342900" lvl="0" indent="-342900" eaLnBrk="1" hangingPunct="1">
              <a:buClr>
                <a:schemeClr val="hlink"/>
              </a:buClr>
              <a:buNone/>
            </a:pPr>
            <a:r>
              <a:rPr lang="zh-CN" altLang="en-US" sz="2000" b="1" dirty="0">
                <a:solidFill>
                  <a:schemeClr val="bg1"/>
                </a:solidFill>
              </a:rPr>
              <a:t>过程调用</a:t>
            </a:r>
            <a:r>
              <a:rPr lang="en-US" altLang="zh-CN" sz="2000" b="1" dirty="0">
                <a:solidFill>
                  <a:schemeClr val="bg1"/>
                </a:solidFill>
              </a:rPr>
              <a:t>,</a:t>
            </a:r>
            <a:r>
              <a:rPr lang="zh-CN" altLang="en-US" sz="2000" b="1" dirty="0">
                <a:solidFill>
                  <a:schemeClr val="bg1"/>
                </a:solidFill>
              </a:rPr>
              <a:t>所以要引入虚综合属性</a:t>
            </a:r>
            <a:r>
              <a:rPr lang="en-US" altLang="zh-CN" sz="2000" b="1" dirty="0">
                <a:solidFill>
                  <a:schemeClr val="bg1"/>
                </a:solidFill>
              </a:rPr>
              <a:t>,</a:t>
            </a:r>
            <a:r>
              <a:rPr lang="zh-CN" altLang="en-US" sz="2000" b="1" dirty="0">
                <a:solidFill>
                  <a:schemeClr val="bg1"/>
                </a:solidFill>
              </a:rPr>
              <a:t>为结点</a:t>
            </a:r>
            <a:r>
              <a:rPr lang="en-US" altLang="zh-CN" sz="2000" b="1" dirty="0">
                <a:solidFill>
                  <a:schemeClr val="bg1"/>
                </a:solidFill>
              </a:rPr>
              <a:t>6</a:t>
            </a:r>
            <a:endParaRPr lang="en-US" altLang="zh-CN" sz="2000" b="1" dirty="0">
              <a:solidFill>
                <a:schemeClr val="bg1"/>
              </a:solidFill>
            </a:endParaRPr>
          </a:p>
        </p:txBody>
      </p:sp>
      <p:sp>
        <p:nvSpPr>
          <p:cNvPr id="195644" name="Text Box 60"/>
          <p:cNvSpPr txBox="1"/>
          <p:nvPr/>
        </p:nvSpPr>
        <p:spPr>
          <a:xfrm>
            <a:off x="7235825" y="1773238"/>
            <a:ext cx="404813" cy="406400"/>
          </a:xfrm>
          <a:prstGeom prst="rect">
            <a:avLst/>
          </a:prstGeom>
          <a:noFill/>
          <a:ln w="9525" cap="flat" cmpd="sng">
            <a:solidFill>
              <a:srgbClr val="6693E4"/>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342900" lvl="0" indent="-342900" eaLnBrk="1" hangingPunct="1">
              <a:buClr>
                <a:schemeClr val="hlink"/>
              </a:buClr>
              <a:buNone/>
            </a:pPr>
            <a:r>
              <a:rPr lang="en-US" altLang="zh-CN" sz="2000" b="1" dirty="0">
                <a:solidFill>
                  <a:srgbClr val="6693E4"/>
                </a:solidFill>
              </a:rPr>
              <a:t>6 </a:t>
            </a:r>
            <a:endParaRPr lang="en-US" altLang="zh-CN" sz="2000" b="1" dirty="0">
              <a:solidFill>
                <a:srgbClr val="6693E4"/>
              </a:solidFill>
            </a:endParaRPr>
          </a:p>
        </p:txBody>
      </p:sp>
      <p:sp>
        <p:nvSpPr>
          <p:cNvPr id="195645" name="Text Box 61"/>
          <p:cNvSpPr txBox="1"/>
          <p:nvPr/>
        </p:nvSpPr>
        <p:spPr>
          <a:xfrm>
            <a:off x="3419475" y="2708275"/>
            <a:ext cx="700088" cy="406400"/>
          </a:xfrm>
          <a:prstGeom prst="rect">
            <a:avLst/>
          </a:prstGeom>
          <a:noFill/>
          <a:ln w="9525" cap="flat" cmpd="sng">
            <a:solidFill>
              <a:srgbClr val="6693E4"/>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342900" lvl="0" indent="-342900" eaLnBrk="1" hangingPunct="1">
              <a:buClr>
                <a:schemeClr val="hlink"/>
              </a:buClr>
              <a:buNone/>
            </a:pPr>
            <a:r>
              <a:rPr lang="en-US" altLang="zh-CN" sz="2000" b="1" dirty="0">
                <a:solidFill>
                  <a:srgbClr val="6693E4"/>
                </a:solidFill>
              </a:rPr>
              <a:t>7  in</a:t>
            </a:r>
            <a:endParaRPr lang="en-US" altLang="zh-CN" sz="2000" b="1" dirty="0">
              <a:solidFill>
                <a:srgbClr val="6693E4"/>
              </a:solidFill>
            </a:endParaRPr>
          </a:p>
        </p:txBody>
      </p:sp>
      <p:sp>
        <p:nvSpPr>
          <p:cNvPr id="195646" name="Text Box 62"/>
          <p:cNvSpPr txBox="1"/>
          <p:nvPr/>
        </p:nvSpPr>
        <p:spPr>
          <a:xfrm>
            <a:off x="3132138" y="5589588"/>
            <a:ext cx="3673475" cy="396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342900" lvl="0" indent="-342900" eaLnBrk="1" hangingPunct="1">
              <a:buClr>
                <a:schemeClr val="hlink"/>
              </a:buClr>
              <a:buNone/>
            </a:pPr>
            <a:r>
              <a:rPr lang="zh-CN" altLang="en-US" sz="2000" b="1" dirty="0">
                <a:solidFill>
                  <a:schemeClr val="bg1"/>
                </a:solidFill>
              </a:rPr>
              <a:t>结点</a:t>
            </a:r>
            <a:r>
              <a:rPr lang="en-US" altLang="zh-CN" sz="2000" b="1" dirty="0">
                <a:solidFill>
                  <a:schemeClr val="bg1"/>
                </a:solidFill>
              </a:rPr>
              <a:t>7,9</a:t>
            </a:r>
            <a:r>
              <a:rPr lang="zh-CN" altLang="en-US" sz="2000" b="1" dirty="0">
                <a:solidFill>
                  <a:schemeClr val="bg1"/>
                </a:solidFill>
              </a:rPr>
              <a:t>也是同理</a:t>
            </a:r>
            <a:endParaRPr lang="zh-CN" altLang="en-US" sz="2000" b="1" dirty="0">
              <a:solidFill>
                <a:schemeClr val="bg1"/>
              </a:solidFill>
            </a:endParaRPr>
          </a:p>
        </p:txBody>
      </p:sp>
      <p:sp>
        <p:nvSpPr>
          <p:cNvPr id="195647" name="Text Box 63"/>
          <p:cNvSpPr txBox="1"/>
          <p:nvPr/>
        </p:nvSpPr>
        <p:spPr>
          <a:xfrm>
            <a:off x="7885113" y="2708275"/>
            <a:ext cx="1095375" cy="406400"/>
          </a:xfrm>
          <a:prstGeom prst="rect">
            <a:avLst/>
          </a:prstGeom>
          <a:noFill/>
          <a:ln w="9525" cap="flat" cmpd="sng">
            <a:solidFill>
              <a:srgbClr val="6693E4"/>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342900" lvl="0" indent="-342900" eaLnBrk="1" hangingPunct="1">
              <a:buClr>
                <a:schemeClr val="hlink"/>
              </a:buClr>
              <a:buNone/>
            </a:pPr>
            <a:r>
              <a:rPr lang="en-US" altLang="zh-CN" sz="2000" b="1" dirty="0">
                <a:solidFill>
                  <a:srgbClr val="6693E4"/>
                </a:solidFill>
              </a:rPr>
              <a:t>3  entry</a:t>
            </a:r>
            <a:endParaRPr lang="en-US" altLang="zh-CN" sz="2000" b="1" dirty="0">
              <a:solidFill>
                <a:srgbClr val="6693E4"/>
              </a:solidFill>
            </a:endParaRPr>
          </a:p>
        </p:txBody>
      </p:sp>
      <p:sp>
        <p:nvSpPr>
          <p:cNvPr id="195648" name="Text Box 64"/>
          <p:cNvSpPr txBox="1"/>
          <p:nvPr/>
        </p:nvSpPr>
        <p:spPr>
          <a:xfrm>
            <a:off x="1908175" y="3644900"/>
            <a:ext cx="700088" cy="406400"/>
          </a:xfrm>
          <a:prstGeom prst="rect">
            <a:avLst/>
          </a:prstGeom>
          <a:noFill/>
          <a:ln w="9525" cap="flat" cmpd="sng">
            <a:solidFill>
              <a:srgbClr val="6693E4"/>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342900" lvl="0" indent="-342900" eaLnBrk="1" hangingPunct="1">
              <a:buClr>
                <a:schemeClr val="hlink"/>
              </a:buClr>
              <a:buNone/>
            </a:pPr>
            <a:r>
              <a:rPr lang="en-US" altLang="zh-CN" sz="2000" b="1" dirty="0">
                <a:solidFill>
                  <a:srgbClr val="6693E4"/>
                </a:solidFill>
              </a:rPr>
              <a:t>9  in</a:t>
            </a:r>
            <a:endParaRPr lang="en-US" altLang="zh-CN" sz="2000" b="1" dirty="0">
              <a:solidFill>
                <a:srgbClr val="6693E4"/>
              </a:solidFill>
            </a:endParaRPr>
          </a:p>
        </p:txBody>
      </p:sp>
      <p:sp>
        <p:nvSpPr>
          <p:cNvPr id="195649" name="Text Box 65"/>
          <p:cNvSpPr txBox="1"/>
          <p:nvPr/>
        </p:nvSpPr>
        <p:spPr>
          <a:xfrm>
            <a:off x="5632450" y="2703513"/>
            <a:ext cx="334963" cy="406400"/>
          </a:xfrm>
          <a:prstGeom prst="rect">
            <a:avLst/>
          </a:prstGeom>
          <a:noFill/>
          <a:ln w="9525" cap="flat" cmpd="sng">
            <a:solidFill>
              <a:srgbClr val="6693E4"/>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342900" lvl="0" indent="-342900" eaLnBrk="1" hangingPunct="1">
              <a:buClr>
                <a:schemeClr val="hlink"/>
              </a:buClr>
              <a:buNone/>
            </a:pPr>
            <a:r>
              <a:rPr lang="en-US" altLang="zh-CN" sz="2000" b="1" dirty="0">
                <a:solidFill>
                  <a:srgbClr val="6693E4"/>
                </a:solidFill>
              </a:rPr>
              <a:t>8</a:t>
            </a:r>
            <a:endParaRPr lang="en-US" altLang="zh-CN" sz="2000" b="1" dirty="0">
              <a:solidFill>
                <a:srgbClr val="6693E4"/>
              </a:solidFill>
            </a:endParaRPr>
          </a:p>
        </p:txBody>
      </p:sp>
      <p:sp>
        <p:nvSpPr>
          <p:cNvPr id="195650" name="Text Box 66"/>
          <p:cNvSpPr txBox="1"/>
          <p:nvPr/>
        </p:nvSpPr>
        <p:spPr>
          <a:xfrm>
            <a:off x="6659563" y="3644900"/>
            <a:ext cx="1095375" cy="406400"/>
          </a:xfrm>
          <a:prstGeom prst="rect">
            <a:avLst/>
          </a:prstGeom>
          <a:noFill/>
          <a:ln w="9525" cap="flat" cmpd="sng">
            <a:solidFill>
              <a:srgbClr val="6693E4"/>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342900" lvl="0" indent="-342900" eaLnBrk="1" hangingPunct="1">
              <a:buClr>
                <a:schemeClr val="hlink"/>
              </a:buClr>
              <a:buNone/>
            </a:pPr>
            <a:r>
              <a:rPr lang="en-US" altLang="zh-CN" sz="2000" b="1" dirty="0">
                <a:solidFill>
                  <a:srgbClr val="6693E4"/>
                </a:solidFill>
              </a:rPr>
              <a:t>2  entry</a:t>
            </a:r>
            <a:endParaRPr lang="en-US" altLang="zh-CN" sz="2000" b="1" dirty="0">
              <a:solidFill>
                <a:srgbClr val="6693E4"/>
              </a:solidFill>
            </a:endParaRPr>
          </a:p>
        </p:txBody>
      </p:sp>
      <p:sp>
        <p:nvSpPr>
          <p:cNvPr id="195651" name="Text Box 67"/>
          <p:cNvSpPr txBox="1"/>
          <p:nvPr/>
        </p:nvSpPr>
        <p:spPr>
          <a:xfrm>
            <a:off x="4264025" y="3567113"/>
            <a:ext cx="476250" cy="406400"/>
          </a:xfrm>
          <a:prstGeom prst="rect">
            <a:avLst/>
          </a:prstGeom>
          <a:noFill/>
          <a:ln w="9525" cap="flat" cmpd="sng">
            <a:solidFill>
              <a:srgbClr val="6693E4"/>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342900" lvl="0" indent="-342900" eaLnBrk="1" hangingPunct="1">
              <a:buClr>
                <a:schemeClr val="hlink"/>
              </a:buClr>
              <a:buNone/>
            </a:pPr>
            <a:r>
              <a:rPr lang="en-US" altLang="zh-CN" sz="2000" b="1" dirty="0">
                <a:solidFill>
                  <a:srgbClr val="6693E4"/>
                </a:solidFill>
              </a:rPr>
              <a:t>10</a:t>
            </a:r>
            <a:endParaRPr lang="en-US" altLang="zh-CN" sz="2000" b="1" dirty="0">
              <a:solidFill>
                <a:srgbClr val="6693E4"/>
              </a:solidFill>
            </a:endParaRPr>
          </a:p>
        </p:txBody>
      </p:sp>
      <p:sp>
        <p:nvSpPr>
          <p:cNvPr id="195652" name="Text Box 68"/>
          <p:cNvSpPr txBox="1"/>
          <p:nvPr/>
        </p:nvSpPr>
        <p:spPr>
          <a:xfrm>
            <a:off x="3924300" y="4581525"/>
            <a:ext cx="1095375" cy="406400"/>
          </a:xfrm>
          <a:prstGeom prst="rect">
            <a:avLst/>
          </a:prstGeom>
          <a:noFill/>
          <a:ln w="9525" cap="flat" cmpd="sng">
            <a:solidFill>
              <a:srgbClr val="6693E4"/>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342900" lvl="0" indent="-342900" eaLnBrk="1" hangingPunct="1">
              <a:buClr>
                <a:schemeClr val="hlink"/>
              </a:buClr>
              <a:buNone/>
            </a:pPr>
            <a:r>
              <a:rPr lang="en-US" altLang="zh-CN" sz="2000" b="1" dirty="0">
                <a:solidFill>
                  <a:srgbClr val="6693E4"/>
                </a:solidFill>
              </a:rPr>
              <a:t>1  entry</a:t>
            </a:r>
            <a:endParaRPr lang="en-US" altLang="zh-CN" sz="2000" b="1" dirty="0">
              <a:solidFill>
                <a:srgbClr val="6693E4"/>
              </a:solidFill>
            </a:endParaRPr>
          </a:p>
        </p:txBody>
      </p:sp>
      <p:sp>
        <p:nvSpPr>
          <p:cNvPr id="195653" name="Text Box 69"/>
          <p:cNvSpPr txBox="1"/>
          <p:nvPr/>
        </p:nvSpPr>
        <p:spPr>
          <a:xfrm>
            <a:off x="2339975" y="5589588"/>
            <a:ext cx="5545138" cy="396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342900" lvl="0" indent="-342900" eaLnBrk="1" hangingPunct="1">
              <a:buClr>
                <a:schemeClr val="hlink"/>
              </a:buClr>
              <a:buNone/>
            </a:pPr>
            <a:r>
              <a:rPr lang="zh-CN" altLang="en-US" sz="2000" b="1" dirty="0">
                <a:solidFill>
                  <a:schemeClr val="bg1"/>
                </a:solidFill>
              </a:rPr>
              <a:t>最后就比较简单了</a:t>
            </a:r>
            <a:r>
              <a:rPr lang="en-US" altLang="zh-CN" sz="2000" b="1" dirty="0">
                <a:solidFill>
                  <a:schemeClr val="bg1"/>
                </a:solidFill>
              </a:rPr>
              <a:t>,</a:t>
            </a:r>
            <a:r>
              <a:rPr lang="zh-CN" altLang="en-US" sz="2000" b="1" dirty="0">
                <a:solidFill>
                  <a:schemeClr val="bg1"/>
                </a:solidFill>
              </a:rPr>
              <a:t>根据语义规则来连接结点</a:t>
            </a:r>
            <a:endParaRPr lang="zh-CN" altLang="en-US" sz="2000" b="1" dirty="0">
              <a:solidFill>
                <a:schemeClr val="bg1"/>
              </a:solidFill>
            </a:endParaRPr>
          </a:p>
        </p:txBody>
      </p:sp>
      <p:cxnSp>
        <p:nvCxnSpPr>
          <p:cNvPr id="195654" name="AutoShape 70"/>
          <p:cNvCxnSpPr>
            <a:stCxn id="195640" idx="0"/>
            <a:endCxn id="195641" idx="0"/>
          </p:cNvCxnSpPr>
          <p:nvPr/>
        </p:nvCxnSpPr>
        <p:spPr>
          <a:xfrm rot="-5400000">
            <a:off x="3559175" y="481013"/>
            <a:ext cx="71438" cy="2655887"/>
          </a:xfrm>
          <a:prstGeom prst="curvedConnector3">
            <a:avLst>
              <a:gd name="adj1" fmla="val 762222"/>
            </a:avLst>
          </a:prstGeom>
          <a:ln w="9525" cap="flat" cmpd="sng">
            <a:solidFill>
              <a:srgbClr val="6693E4"/>
            </a:solidFill>
            <a:prstDash val="solid"/>
            <a:headEnd type="none" w="med" len="med"/>
            <a:tailEnd type="triangle" w="med" len="med"/>
          </a:ln>
        </p:spPr>
      </p:cxnSp>
      <p:cxnSp>
        <p:nvCxnSpPr>
          <p:cNvPr id="195655" name="AutoShape 71"/>
          <p:cNvCxnSpPr>
            <a:stCxn id="195641" idx="2"/>
            <a:endCxn id="195644" idx="2"/>
          </p:cNvCxnSpPr>
          <p:nvPr/>
        </p:nvCxnSpPr>
        <p:spPr>
          <a:xfrm rot="-5400000" flipH="1">
            <a:off x="6180138" y="922338"/>
            <a:ext cx="1587" cy="2516187"/>
          </a:xfrm>
          <a:prstGeom prst="curvedConnector3">
            <a:avLst>
              <a:gd name="adj1" fmla="val 14400005"/>
            </a:avLst>
          </a:prstGeom>
          <a:ln w="9525" cap="flat" cmpd="sng">
            <a:solidFill>
              <a:srgbClr val="6693E4"/>
            </a:solidFill>
            <a:prstDash val="solid"/>
            <a:headEnd type="none" w="med" len="med"/>
            <a:tailEnd type="triangle" w="med" len="med"/>
          </a:ln>
        </p:spPr>
      </p:cxnSp>
      <p:cxnSp>
        <p:nvCxnSpPr>
          <p:cNvPr id="195656" name="AutoShape 72"/>
          <p:cNvCxnSpPr>
            <a:stCxn id="195645" idx="2"/>
            <a:endCxn id="195649" idx="2"/>
          </p:cNvCxnSpPr>
          <p:nvPr/>
        </p:nvCxnSpPr>
        <p:spPr>
          <a:xfrm rot="5400000" flipH="1" flipV="1">
            <a:off x="4783138" y="2097088"/>
            <a:ext cx="4762" cy="2030412"/>
          </a:xfrm>
          <a:prstGeom prst="curvedConnector3">
            <a:avLst>
              <a:gd name="adj1" fmla="val -4800000"/>
            </a:avLst>
          </a:prstGeom>
          <a:ln w="9525" cap="flat" cmpd="sng">
            <a:solidFill>
              <a:srgbClr val="6693E4"/>
            </a:solidFill>
            <a:prstDash val="solid"/>
            <a:headEnd type="none" w="med" len="med"/>
            <a:tailEnd type="triangle" w="med" len="med"/>
          </a:ln>
        </p:spPr>
      </p:cxnSp>
      <p:cxnSp>
        <p:nvCxnSpPr>
          <p:cNvPr id="195657" name="AutoShape 73"/>
          <p:cNvCxnSpPr>
            <a:stCxn id="195648" idx="2"/>
            <a:endCxn id="195651" idx="2"/>
          </p:cNvCxnSpPr>
          <p:nvPr/>
        </p:nvCxnSpPr>
        <p:spPr>
          <a:xfrm rot="5400000" flipH="1" flipV="1">
            <a:off x="3341688" y="2890838"/>
            <a:ext cx="77787" cy="2243137"/>
          </a:xfrm>
          <a:prstGeom prst="curvedConnector3">
            <a:avLst>
              <a:gd name="adj1" fmla="val -293880"/>
            </a:avLst>
          </a:prstGeom>
          <a:ln w="9525" cap="flat" cmpd="sng">
            <a:solidFill>
              <a:srgbClr val="6693E4"/>
            </a:solidFill>
            <a:prstDash val="solid"/>
            <a:headEnd type="none" w="med" len="med"/>
            <a:tailEnd type="triangle" w="med" len="med"/>
          </a:ln>
        </p:spPr>
      </p:cxnSp>
      <p:cxnSp>
        <p:nvCxnSpPr>
          <p:cNvPr id="195658" name="AutoShape 74"/>
          <p:cNvCxnSpPr>
            <a:stCxn id="195641" idx="2"/>
            <a:endCxn id="195645" idx="0"/>
          </p:cNvCxnSpPr>
          <p:nvPr/>
        </p:nvCxnSpPr>
        <p:spPr>
          <a:xfrm flipH="1">
            <a:off x="3770313" y="2179638"/>
            <a:ext cx="1152525" cy="528637"/>
          </a:xfrm>
          <a:prstGeom prst="straightConnector1">
            <a:avLst/>
          </a:prstGeom>
          <a:ln w="9525" cap="flat" cmpd="sng">
            <a:solidFill>
              <a:srgbClr val="6693E4"/>
            </a:solidFill>
            <a:prstDash val="solid"/>
            <a:headEnd type="none" w="med" len="med"/>
            <a:tailEnd type="triangle" w="med" len="med"/>
          </a:ln>
        </p:spPr>
      </p:cxnSp>
      <p:cxnSp>
        <p:nvCxnSpPr>
          <p:cNvPr id="195659" name="AutoShape 75"/>
          <p:cNvCxnSpPr>
            <a:stCxn id="195645" idx="2"/>
            <a:endCxn id="195648" idx="0"/>
          </p:cNvCxnSpPr>
          <p:nvPr/>
        </p:nvCxnSpPr>
        <p:spPr>
          <a:xfrm flipH="1">
            <a:off x="2259013" y="3114675"/>
            <a:ext cx="1511300" cy="530225"/>
          </a:xfrm>
          <a:prstGeom prst="straightConnector1">
            <a:avLst/>
          </a:prstGeom>
          <a:ln w="9525" cap="flat" cmpd="sng">
            <a:solidFill>
              <a:srgbClr val="6693E4"/>
            </a:solidFill>
            <a:prstDash val="solid"/>
            <a:headEnd type="none" w="med" len="med"/>
            <a:tailEnd type="triangle" w="med" len="med"/>
          </a:ln>
        </p:spPr>
      </p:cxnSp>
      <p:cxnSp>
        <p:nvCxnSpPr>
          <p:cNvPr id="195660" name="AutoShape 76"/>
          <p:cNvCxnSpPr>
            <a:stCxn id="195652" idx="0"/>
            <a:endCxn id="195651" idx="2"/>
          </p:cNvCxnSpPr>
          <p:nvPr/>
        </p:nvCxnSpPr>
        <p:spPr>
          <a:xfrm flipV="1">
            <a:off x="4471988" y="3973513"/>
            <a:ext cx="30162" cy="608012"/>
          </a:xfrm>
          <a:prstGeom prst="straightConnector1">
            <a:avLst/>
          </a:prstGeom>
          <a:ln w="9525" cap="flat" cmpd="sng">
            <a:solidFill>
              <a:srgbClr val="6693E4"/>
            </a:solidFill>
            <a:prstDash val="solid"/>
            <a:headEnd type="none" w="med" len="med"/>
            <a:tailEnd type="triangle" w="med" len="med"/>
          </a:ln>
        </p:spPr>
      </p:cxnSp>
      <p:cxnSp>
        <p:nvCxnSpPr>
          <p:cNvPr id="195661" name="AutoShape 77"/>
          <p:cNvCxnSpPr>
            <a:stCxn id="195650" idx="0"/>
            <a:endCxn id="195649" idx="2"/>
          </p:cNvCxnSpPr>
          <p:nvPr/>
        </p:nvCxnSpPr>
        <p:spPr>
          <a:xfrm flipH="1" flipV="1">
            <a:off x="5800725" y="3109913"/>
            <a:ext cx="1406525" cy="534987"/>
          </a:xfrm>
          <a:prstGeom prst="straightConnector1">
            <a:avLst/>
          </a:prstGeom>
          <a:ln w="9525" cap="flat" cmpd="sng">
            <a:solidFill>
              <a:srgbClr val="6693E4"/>
            </a:solidFill>
            <a:prstDash val="solid"/>
            <a:headEnd type="none" w="med" len="med"/>
            <a:tailEnd type="triangle" w="med" len="med"/>
          </a:ln>
        </p:spPr>
      </p:cxnSp>
      <p:cxnSp>
        <p:nvCxnSpPr>
          <p:cNvPr id="195662" name="AutoShape 78"/>
          <p:cNvCxnSpPr>
            <a:stCxn id="195647" idx="0"/>
            <a:endCxn id="195644" idx="2"/>
          </p:cNvCxnSpPr>
          <p:nvPr/>
        </p:nvCxnSpPr>
        <p:spPr>
          <a:xfrm flipH="1" flipV="1">
            <a:off x="7439025" y="2179638"/>
            <a:ext cx="993775" cy="528637"/>
          </a:xfrm>
          <a:prstGeom prst="straightConnector1">
            <a:avLst/>
          </a:prstGeom>
          <a:ln w="9525" cap="flat" cmpd="sng">
            <a:solidFill>
              <a:srgbClr val="6693E4"/>
            </a:solidFill>
            <a:prstDash val="solid"/>
            <a:headEnd type="none" w="med" len="med"/>
            <a:tailEnd type="triangle" w="med" len="med"/>
          </a:ln>
        </p:spPr>
      </p:cxnSp>
      <p:sp>
        <p:nvSpPr>
          <p:cNvPr id="30770" name="Text Box 79"/>
          <p:cNvSpPr txBox="1"/>
          <p:nvPr/>
        </p:nvSpPr>
        <p:spPr>
          <a:xfrm>
            <a:off x="539750" y="549275"/>
            <a:ext cx="1223963" cy="396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000" dirty="0">
                <a:solidFill>
                  <a:srgbClr val="0000FF"/>
                </a:solidFill>
              </a:rPr>
              <a:t>例</a:t>
            </a:r>
            <a:r>
              <a:rPr lang="en-US" altLang="zh-CN" sz="2000" dirty="0">
                <a:solidFill>
                  <a:srgbClr val="0000FF"/>
                </a:solidFill>
              </a:rPr>
              <a:t>5.5</a:t>
            </a:r>
            <a:endParaRPr lang="en-US" altLang="zh-CN" sz="2000" dirty="0">
              <a:solidFill>
                <a:srgbClr val="0000FF"/>
              </a:solidFill>
            </a:endParaRPr>
          </a:p>
        </p:txBody>
      </p:sp>
      <p:sp>
        <p:nvSpPr>
          <p:cNvPr id="2" name="文本框 1"/>
          <p:cNvSpPr txBox="1"/>
          <p:nvPr/>
        </p:nvSpPr>
        <p:spPr>
          <a:xfrm>
            <a:off x="5825490" y="678815"/>
            <a:ext cx="3048000" cy="922020"/>
          </a:xfrm>
          <a:prstGeom prst="rect">
            <a:avLst/>
          </a:prstGeom>
          <a:noFill/>
        </p:spPr>
        <p:txBody>
          <a:bodyPr wrap="square" rtlCol="0">
            <a:spAutoFit/>
          </a:bodyPr>
          <a:p>
            <a:r>
              <a:rPr lang="en-US" altLang="zh-CN">
                <a:highlight>
                  <a:srgbClr val="FFFF00"/>
                </a:highlight>
              </a:rPr>
              <a:t>5,7,9</a:t>
            </a:r>
            <a:r>
              <a:rPr lang="zh-CN" altLang="en-US">
                <a:highlight>
                  <a:srgbClr val="FFFF00"/>
                </a:highlight>
              </a:rPr>
              <a:t>调用函数为</a:t>
            </a:r>
            <a:r>
              <a:rPr lang="en-US" altLang="zh-CN">
                <a:highlight>
                  <a:srgbClr val="FFFF00"/>
                </a:highlight>
              </a:rPr>
              <a:t>f(id.entry,L.inh),</a:t>
            </a:r>
            <a:r>
              <a:rPr lang="zh-CN" altLang="en-US">
                <a:highlight>
                  <a:srgbClr val="FFFF00"/>
                </a:highlight>
              </a:rPr>
              <a:t>因此</a:t>
            </a:r>
            <a:r>
              <a:rPr lang="en-US" altLang="zh-CN">
                <a:highlight>
                  <a:srgbClr val="FFFF00"/>
                </a:highlight>
              </a:rPr>
              <a:t>5</a:t>
            </a:r>
            <a:r>
              <a:rPr lang="zh-CN" altLang="en-US">
                <a:highlight>
                  <a:srgbClr val="FFFF00"/>
                </a:highlight>
              </a:rPr>
              <a:t>指向</a:t>
            </a:r>
            <a:r>
              <a:rPr lang="en-US" altLang="zh-CN">
                <a:highlight>
                  <a:srgbClr val="FFFF00"/>
                </a:highlight>
              </a:rPr>
              <a:t>6</a:t>
            </a:r>
            <a:r>
              <a:rPr lang="zh-CN" altLang="en-US">
                <a:highlight>
                  <a:srgbClr val="FFFF00"/>
                </a:highlight>
              </a:rPr>
              <a:t>，</a:t>
            </a:r>
            <a:r>
              <a:rPr lang="en-US" altLang="zh-CN">
                <a:highlight>
                  <a:srgbClr val="FFFF00"/>
                </a:highlight>
              </a:rPr>
              <a:t>id</a:t>
            </a:r>
            <a:r>
              <a:rPr lang="zh-CN" altLang="en-US">
                <a:highlight>
                  <a:srgbClr val="FFFF00"/>
                </a:highlight>
              </a:rPr>
              <a:t>的</a:t>
            </a:r>
            <a:r>
              <a:rPr lang="en-US" altLang="zh-CN">
                <a:highlight>
                  <a:srgbClr val="FFFF00"/>
                </a:highlight>
              </a:rPr>
              <a:t>entry</a:t>
            </a:r>
            <a:r>
              <a:rPr lang="zh-CN" altLang="en-US">
                <a:highlight>
                  <a:srgbClr val="FFFF00"/>
                </a:highlight>
              </a:rPr>
              <a:t>也指向</a:t>
            </a:r>
            <a:r>
              <a:rPr lang="en-US" altLang="zh-CN">
                <a:highlight>
                  <a:srgbClr val="FFFF00"/>
                </a:highlight>
              </a:rPr>
              <a:t>6</a:t>
            </a:r>
            <a:endParaRPr lang="en-US" altLang="zh-CN">
              <a:highlight>
                <a:srgbClr val="FFFF00"/>
              </a:highlight>
            </a:endParaRPr>
          </a:p>
        </p:txBody>
      </p:sp>
    </p:spTree>
  </p:cSld>
  <p:clrMapOvr>
    <a:masterClrMapping/>
  </p:clrMapOvr>
  <p:transition spd="med">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5638"/>
                                        </p:tgtEl>
                                        <p:attrNameLst>
                                          <p:attrName>style.visibility</p:attrName>
                                        </p:attrNameLst>
                                      </p:cBhvr>
                                      <p:to>
                                        <p:strVal val="visible"/>
                                      </p:to>
                                    </p:set>
                                    <p:animEffect transition="in" filter="dissolve">
                                      <p:cBhvr>
                                        <p:cTn id="7" dur="500"/>
                                        <p:tgtEl>
                                          <p:spTgt spid="195638"/>
                                        </p:tgtEl>
                                      </p:cBhvr>
                                    </p:animEffect>
                                  </p:childTnLst>
                                </p:cTn>
                              </p:par>
                            </p:childTnLst>
                          </p:cTn>
                        </p:par>
                        <p:par>
                          <p:cTn id="8" fill="hold">
                            <p:stCondLst>
                              <p:cond delay="500"/>
                            </p:stCondLst>
                            <p:childTnLst>
                              <p:par>
                                <p:cTn id="9" presetID="9" presetClass="exit" presetSubtype="0" fill="hold" grpId="1" nodeType="afterEffect">
                                  <p:stCondLst>
                                    <p:cond delay="2000"/>
                                  </p:stCondLst>
                                  <p:childTnLst>
                                    <p:animEffect transition="out" filter="dissolve">
                                      <p:cBhvr>
                                        <p:cTn id="10" dur="1000"/>
                                        <p:tgtEl>
                                          <p:spTgt spid="195638"/>
                                        </p:tgtEl>
                                      </p:cBhvr>
                                    </p:animEffect>
                                    <p:set>
                                      <p:cBhvr>
                                        <p:cTn id="11" dur="1" fill="hold">
                                          <p:stCondLst>
                                            <p:cond delay="999"/>
                                          </p:stCondLst>
                                        </p:cTn>
                                        <p:tgtEl>
                                          <p:spTgt spid="195638"/>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95639"/>
                                        </p:tgtEl>
                                        <p:attrNameLst>
                                          <p:attrName>style.visibility</p:attrName>
                                        </p:attrNameLst>
                                      </p:cBhvr>
                                      <p:to>
                                        <p:strVal val="visible"/>
                                      </p:to>
                                    </p:set>
                                    <p:animEffect transition="in" filter="dissolve">
                                      <p:cBhvr>
                                        <p:cTn id="16" dur="1000"/>
                                        <p:tgtEl>
                                          <p:spTgt spid="195639"/>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1" nodeType="clickEffect">
                                  <p:stCondLst>
                                    <p:cond delay="0"/>
                                  </p:stCondLst>
                                  <p:childTnLst>
                                    <p:animEffect transition="out" filter="dissolve">
                                      <p:cBhvr>
                                        <p:cTn id="20" dur="500"/>
                                        <p:tgtEl>
                                          <p:spTgt spid="195639"/>
                                        </p:tgtEl>
                                      </p:cBhvr>
                                    </p:animEffect>
                                    <p:set>
                                      <p:cBhvr>
                                        <p:cTn id="21" dur="1" fill="hold">
                                          <p:stCondLst>
                                            <p:cond delay="499"/>
                                          </p:stCondLst>
                                        </p:cTn>
                                        <p:tgtEl>
                                          <p:spTgt spid="195639"/>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95640"/>
                                        </p:tgtEl>
                                        <p:attrNameLst>
                                          <p:attrName>style.visibility</p:attrName>
                                        </p:attrNameLst>
                                      </p:cBhvr>
                                      <p:to>
                                        <p:strVal val="visible"/>
                                      </p:to>
                                    </p:set>
                                    <p:animEffect transition="in" filter="dissolve">
                                      <p:cBhvr>
                                        <p:cTn id="26" dur="500"/>
                                        <p:tgtEl>
                                          <p:spTgt spid="195640"/>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95641"/>
                                        </p:tgtEl>
                                        <p:attrNameLst>
                                          <p:attrName>style.visibility</p:attrName>
                                        </p:attrNameLst>
                                      </p:cBhvr>
                                      <p:to>
                                        <p:strVal val="visible"/>
                                      </p:to>
                                    </p:set>
                                    <p:animEffect transition="in" filter="dissolve">
                                      <p:cBhvr>
                                        <p:cTn id="31" dur="500"/>
                                        <p:tgtEl>
                                          <p:spTgt spid="195641"/>
                                        </p:tgtEl>
                                      </p:cBhvr>
                                    </p:animEffect>
                                  </p:childTnLst>
                                </p:cTn>
                              </p:par>
                            </p:childTnLst>
                          </p:cTn>
                        </p:par>
                        <p:par>
                          <p:cTn id="32" fill="hold">
                            <p:stCondLst>
                              <p:cond delay="500"/>
                            </p:stCondLst>
                            <p:childTnLst>
                              <p:par>
                                <p:cTn id="33" presetID="2" presetClass="entr" presetSubtype="8" fill="hold" nodeType="afterEffect">
                                  <p:stCondLst>
                                    <p:cond delay="500"/>
                                  </p:stCondLst>
                                  <p:childTnLst>
                                    <p:set>
                                      <p:cBhvr>
                                        <p:cTn id="34" dur="1" fill="hold">
                                          <p:stCondLst>
                                            <p:cond delay="0"/>
                                          </p:stCondLst>
                                        </p:cTn>
                                        <p:tgtEl>
                                          <p:spTgt spid="195642"/>
                                        </p:tgtEl>
                                        <p:attrNameLst>
                                          <p:attrName>style.visibility</p:attrName>
                                        </p:attrNameLst>
                                      </p:cBhvr>
                                      <p:to>
                                        <p:strVal val="visible"/>
                                      </p:to>
                                    </p:set>
                                    <p:anim calcmode="lin" valueType="num">
                                      <p:cBhvr additive="base">
                                        <p:cTn id="35" dur="500" fill="hold"/>
                                        <p:tgtEl>
                                          <p:spTgt spid="195642"/>
                                        </p:tgtEl>
                                        <p:attrNameLst>
                                          <p:attrName>ppt_x</p:attrName>
                                        </p:attrNameLst>
                                      </p:cBhvr>
                                      <p:tavLst>
                                        <p:tav tm="0">
                                          <p:val>
                                            <p:strVal val="0-#ppt_w/2"/>
                                          </p:val>
                                        </p:tav>
                                        <p:tav tm="100000">
                                          <p:val>
                                            <p:strVal val="#ppt_x"/>
                                          </p:val>
                                        </p:tav>
                                      </p:tavLst>
                                    </p:anim>
                                    <p:anim calcmode="lin" valueType="num">
                                      <p:cBhvr additive="base">
                                        <p:cTn id="36" dur="500" fill="hold"/>
                                        <p:tgtEl>
                                          <p:spTgt spid="195642"/>
                                        </p:tgtEl>
                                        <p:attrNameLst>
                                          <p:attrName>ppt_y</p:attrName>
                                        </p:attrNameLst>
                                      </p:cBhvr>
                                      <p:tavLst>
                                        <p:tav tm="0">
                                          <p:val>
                                            <p:strVal val="#ppt_y"/>
                                          </p:val>
                                        </p:tav>
                                        <p:tav tm="100000">
                                          <p:val>
                                            <p:strVal val="#ppt_y"/>
                                          </p:val>
                                        </p:tav>
                                      </p:tavLst>
                                    </p:anim>
                                  </p:childTnLst>
                                </p:cTn>
                              </p:par>
                              <p:par>
                                <p:cTn id="37" presetID="26" presetClass="emph" presetSubtype="0" fill="hold" nodeType="withEffect">
                                  <p:stCondLst>
                                    <p:cond delay="500"/>
                                  </p:stCondLst>
                                  <p:childTnLst>
                                    <p:animEffect transition="out" filter="fade">
                                      <p:cBhvr>
                                        <p:cTn id="38" dur="500" tmFilter="0, 0; .2, .5; .8, .5; 1, 0"/>
                                        <p:tgtEl>
                                          <p:spTgt spid="195642"/>
                                        </p:tgtEl>
                                      </p:cBhvr>
                                    </p:animEffect>
                                    <p:animScale>
                                      <p:cBhvr>
                                        <p:cTn id="39" dur="250" autoRev="1" fill="hold"/>
                                        <p:tgtEl>
                                          <p:spTgt spid="195642"/>
                                        </p:tgtEl>
                                      </p:cBhvr>
                                      <p:by x="105000" y="105000"/>
                                    </p:animScale>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195643"/>
                                        </p:tgtEl>
                                        <p:attrNameLst>
                                          <p:attrName>style.visibility</p:attrName>
                                        </p:attrNameLst>
                                      </p:cBhvr>
                                      <p:to>
                                        <p:strVal val="visible"/>
                                      </p:to>
                                    </p:set>
                                    <p:animEffect transition="in" filter="dissolve">
                                      <p:cBhvr>
                                        <p:cTn id="44" dur="500"/>
                                        <p:tgtEl>
                                          <p:spTgt spid="195643"/>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xit" presetSubtype="0" fill="hold" grpId="1" nodeType="clickEffect">
                                  <p:stCondLst>
                                    <p:cond delay="0"/>
                                  </p:stCondLst>
                                  <p:childTnLst>
                                    <p:animEffect transition="out" filter="dissolve">
                                      <p:cBhvr>
                                        <p:cTn id="48" dur="500"/>
                                        <p:tgtEl>
                                          <p:spTgt spid="195643"/>
                                        </p:tgtEl>
                                      </p:cBhvr>
                                    </p:animEffect>
                                    <p:set>
                                      <p:cBhvr>
                                        <p:cTn id="49" dur="1" fill="hold">
                                          <p:stCondLst>
                                            <p:cond delay="499"/>
                                          </p:stCondLst>
                                        </p:cTn>
                                        <p:tgtEl>
                                          <p:spTgt spid="195643"/>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195646"/>
                                        </p:tgtEl>
                                        <p:attrNameLst>
                                          <p:attrName>style.visibility</p:attrName>
                                        </p:attrNameLst>
                                      </p:cBhvr>
                                      <p:to>
                                        <p:strVal val="visible"/>
                                      </p:to>
                                    </p:set>
                                    <p:animEffect transition="in" filter="dissolve">
                                      <p:cBhvr>
                                        <p:cTn id="54" dur="500"/>
                                        <p:tgtEl>
                                          <p:spTgt spid="195646"/>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xit" presetSubtype="0" fill="hold" grpId="1" nodeType="clickEffect">
                                  <p:stCondLst>
                                    <p:cond delay="0"/>
                                  </p:stCondLst>
                                  <p:childTnLst>
                                    <p:animEffect transition="out" filter="dissolve">
                                      <p:cBhvr>
                                        <p:cTn id="58" dur="500"/>
                                        <p:tgtEl>
                                          <p:spTgt spid="195646"/>
                                        </p:tgtEl>
                                      </p:cBhvr>
                                    </p:animEffect>
                                    <p:set>
                                      <p:cBhvr>
                                        <p:cTn id="59" dur="1" fill="hold">
                                          <p:stCondLst>
                                            <p:cond delay="499"/>
                                          </p:stCondLst>
                                        </p:cTn>
                                        <p:tgtEl>
                                          <p:spTgt spid="195646"/>
                                        </p:tgtEl>
                                        <p:attrNameLst>
                                          <p:attrName>style.visibility</p:attrName>
                                        </p:attrNameLst>
                                      </p:cBhvr>
                                      <p:to>
                                        <p:strVal val="hidden"/>
                                      </p:to>
                                    </p:set>
                                  </p:childTnLst>
                                </p:cTn>
                              </p:par>
                            </p:childTnLst>
                          </p:cTn>
                        </p:par>
                        <p:par>
                          <p:cTn id="60" fill="hold">
                            <p:stCondLst>
                              <p:cond delay="500"/>
                            </p:stCondLst>
                            <p:childTnLst>
                              <p:par>
                                <p:cTn id="61" presetID="2" presetClass="exit" presetSubtype="8" fill="hold" nodeType="afterEffect">
                                  <p:stCondLst>
                                    <p:cond delay="500"/>
                                  </p:stCondLst>
                                  <p:childTnLst>
                                    <p:anim calcmode="lin" valueType="num">
                                      <p:cBhvr additive="base">
                                        <p:cTn id="62" dur="500"/>
                                        <p:tgtEl>
                                          <p:spTgt spid="195642"/>
                                        </p:tgtEl>
                                        <p:attrNameLst>
                                          <p:attrName>ppt_x</p:attrName>
                                        </p:attrNameLst>
                                      </p:cBhvr>
                                      <p:tavLst>
                                        <p:tav tm="0">
                                          <p:val>
                                            <p:strVal val="ppt_x"/>
                                          </p:val>
                                        </p:tav>
                                        <p:tav tm="100000">
                                          <p:val>
                                            <p:strVal val="0-ppt_w/2"/>
                                          </p:val>
                                        </p:tav>
                                      </p:tavLst>
                                    </p:anim>
                                    <p:anim calcmode="lin" valueType="num">
                                      <p:cBhvr additive="base">
                                        <p:cTn id="63" dur="500"/>
                                        <p:tgtEl>
                                          <p:spTgt spid="195642"/>
                                        </p:tgtEl>
                                        <p:attrNameLst>
                                          <p:attrName>ppt_y</p:attrName>
                                        </p:attrNameLst>
                                      </p:cBhvr>
                                      <p:tavLst>
                                        <p:tav tm="0">
                                          <p:val>
                                            <p:strVal val="ppt_y"/>
                                          </p:val>
                                        </p:tav>
                                        <p:tav tm="100000">
                                          <p:val>
                                            <p:strVal val="ppt_y"/>
                                          </p:val>
                                        </p:tav>
                                      </p:tavLst>
                                    </p:anim>
                                    <p:set>
                                      <p:cBhvr>
                                        <p:cTn id="64" dur="1" fill="hold">
                                          <p:stCondLst>
                                            <p:cond delay="499"/>
                                          </p:stCondLst>
                                        </p:cTn>
                                        <p:tgtEl>
                                          <p:spTgt spid="195642"/>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195644"/>
                                        </p:tgtEl>
                                        <p:attrNameLst>
                                          <p:attrName>style.visibility</p:attrName>
                                        </p:attrNameLst>
                                      </p:cBhvr>
                                      <p:to>
                                        <p:strVal val="visible"/>
                                      </p:to>
                                    </p:set>
                                    <p:animEffect transition="in" filter="dissolve">
                                      <p:cBhvr>
                                        <p:cTn id="69" dur="500"/>
                                        <p:tgtEl>
                                          <p:spTgt spid="195644"/>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195645"/>
                                        </p:tgtEl>
                                        <p:attrNameLst>
                                          <p:attrName>style.visibility</p:attrName>
                                        </p:attrNameLst>
                                      </p:cBhvr>
                                      <p:to>
                                        <p:strVal val="visible"/>
                                      </p:to>
                                    </p:set>
                                    <p:animEffect transition="in" filter="dissolve">
                                      <p:cBhvr>
                                        <p:cTn id="74" dur="500"/>
                                        <p:tgtEl>
                                          <p:spTgt spid="195645"/>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grpId="0" nodeType="clickEffect">
                                  <p:stCondLst>
                                    <p:cond delay="0"/>
                                  </p:stCondLst>
                                  <p:childTnLst>
                                    <p:set>
                                      <p:cBhvr>
                                        <p:cTn id="78" dur="1" fill="hold">
                                          <p:stCondLst>
                                            <p:cond delay="0"/>
                                          </p:stCondLst>
                                        </p:cTn>
                                        <p:tgtEl>
                                          <p:spTgt spid="195649"/>
                                        </p:tgtEl>
                                        <p:attrNameLst>
                                          <p:attrName>style.visibility</p:attrName>
                                        </p:attrNameLst>
                                      </p:cBhvr>
                                      <p:to>
                                        <p:strVal val="visible"/>
                                      </p:to>
                                    </p:set>
                                    <p:animEffect transition="in" filter="dissolve">
                                      <p:cBhvr>
                                        <p:cTn id="79" dur="500"/>
                                        <p:tgtEl>
                                          <p:spTgt spid="195649"/>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195647"/>
                                        </p:tgtEl>
                                        <p:attrNameLst>
                                          <p:attrName>style.visibility</p:attrName>
                                        </p:attrNameLst>
                                      </p:cBhvr>
                                      <p:to>
                                        <p:strVal val="visible"/>
                                      </p:to>
                                    </p:set>
                                    <p:animEffect transition="in" filter="dissolve">
                                      <p:cBhvr>
                                        <p:cTn id="84" dur="500"/>
                                        <p:tgtEl>
                                          <p:spTgt spid="195647"/>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grpId="0" nodeType="clickEffect">
                                  <p:stCondLst>
                                    <p:cond delay="0"/>
                                  </p:stCondLst>
                                  <p:childTnLst>
                                    <p:set>
                                      <p:cBhvr>
                                        <p:cTn id="88" dur="1" fill="hold">
                                          <p:stCondLst>
                                            <p:cond delay="0"/>
                                          </p:stCondLst>
                                        </p:cTn>
                                        <p:tgtEl>
                                          <p:spTgt spid="195648"/>
                                        </p:tgtEl>
                                        <p:attrNameLst>
                                          <p:attrName>style.visibility</p:attrName>
                                        </p:attrNameLst>
                                      </p:cBhvr>
                                      <p:to>
                                        <p:strVal val="visible"/>
                                      </p:to>
                                    </p:set>
                                    <p:animEffect transition="in" filter="dissolve">
                                      <p:cBhvr>
                                        <p:cTn id="89" dur="500"/>
                                        <p:tgtEl>
                                          <p:spTgt spid="195648"/>
                                        </p:tgtEl>
                                      </p:cBhvr>
                                    </p:animEffect>
                                  </p:childTnLst>
                                </p:cTn>
                              </p:par>
                            </p:childTnLst>
                          </p:cTn>
                        </p:par>
                      </p:childTnLst>
                    </p:cTn>
                  </p:par>
                  <p:par>
                    <p:cTn id="90" fill="hold">
                      <p:stCondLst>
                        <p:cond delay="indefinite"/>
                      </p:stCondLst>
                      <p:childTnLst>
                        <p:par>
                          <p:cTn id="91" fill="hold">
                            <p:stCondLst>
                              <p:cond delay="0"/>
                            </p:stCondLst>
                            <p:childTnLst>
                              <p:par>
                                <p:cTn id="92" presetID="9" presetClass="entr" presetSubtype="0" fill="hold" grpId="0" nodeType="clickEffect">
                                  <p:stCondLst>
                                    <p:cond delay="0"/>
                                  </p:stCondLst>
                                  <p:childTnLst>
                                    <p:set>
                                      <p:cBhvr>
                                        <p:cTn id="93" dur="1" fill="hold">
                                          <p:stCondLst>
                                            <p:cond delay="0"/>
                                          </p:stCondLst>
                                        </p:cTn>
                                        <p:tgtEl>
                                          <p:spTgt spid="195651"/>
                                        </p:tgtEl>
                                        <p:attrNameLst>
                                          <p:attrName>style.visibility</p:attrName>
                                        </p:attrNameLst>
                                      </p:cBhvr>
                                      <p:to>
                                        <p:strVal val="visible"/>
                                      </p:to>
                                    </p:set>
                                    <p:animEffect transition="in" filter="dissolve">
                                      <p:cBhvr>
                                        <p:cTn id="94" dur="500"/>
                                        <p:tgtEl>
                                          <p:spTgt spid="195651"/>
                                        </p:tgtEl>
                                      </p:cBhvr>
                                    </p:animEffect>
                                  </p:childTnLst>
                                </p:cTn>
                              </p:par>
                            </p:childTnLst>
                          </p:cTn>
                        </p:par>
                      </p:childTnLst>
                    </p:cTn>
                  </p:par>
                  <p:par>
                    <p:cTn id="95" fill="hold">
                      <p:stCondLst>
                        <p:cond delay="indefinite"/>
                      </p:stCondLst>
                      <p:childTnLst>
                        <p:par>
                          <p:cTn id="96" fill="hold">
                            <p:stCondLst>
                              <p:cond delay="0"/>
                            </p:stCondLst>
                            <p:childTnLst>
                              <p:par>
                                <p:cTn id="97" presetID="9" presetClass="entr" presetSubtype="0" fill="hold" grpId="0" nodeType="clickEffect">
                                  <p:stCondLst>
                                    <p:cond delay="0"/>
                                  </p:stCondLst>
                                  <p:childTnLst>
                                    <p:set>
                                      <p:cBhvr>
                                        <p:cTn id="98" dur="1" fill="hold">
                                          <p:stCondLst>
                                            <p:cond delay="0"/>
                                          </p:stCondLst>
                                        </p:cTn>
                                        <p:tgtEl>
                                          <p:spTgt spid="195650"/>
                                        </p:tgtEl>
                                        <p:attrNameLst>
                                          <p:attrName>style.visibility</p:attrName>
                                        </p:attrNameLst>
                                      </p:cBhvr>
                                      <p:to>
                                        <p:strVal val="visible"/>
                                      </p:to>
                                    </p:set>
                                    <p:animEffect transition="in" filter="dissolve">
                                      <p:cBhvr>
                                        <p:cTn id="99" dur="500"/>
                                        <p:tgtEl>
                                          <p:spTgt spid="195650"/>
                                        </p:tgtEl>
                                      </p:cBhvr>
                                    </p:animEffect>
                                  </p:childTnLst>
                                </p:cTn>
                              </p:par>
                            </p:childTnLst>
                          </p:cTn>
                        </p:par>
                      </p:childTnLst>
                    </p:cTn>
                  </p:par>
                  <p:par>
                    <p:cTn id="100" fill="hold">
                      <p:stCondLst>
                        <p:cond delay="indefinite"/>
                      </p:stCondLst>
                      <p:childTnLst>
                        <p:par>
                          <p:cTn id="101" fill="hold">
                            <p:stCondLst>
                              <p:cond delay="0"/>
                            </p:stCondLst>
                            <p:childTnLst>
                              <p:par>
                                <p:cTn id="102" presetID="9" presetClass="entr" presetSubtype="0" fill="hold" grpId="0" nodeType="clickEffect">
                                  <p:stCondLst>
                                    <p:cond delay="0"/>
                                  </p:stCondLst>
                                  <p:childTnLst>
                                    <p:set>
                                      <p:cBhvr>
                                        <p:cTn id="103" dur="1" fill="hold">
                                          <p:stCondLst>
                                            <p:cond delay="0"/>
                                          </p:stCondLst>
                                        </p:cTn>
                                        <p:tgtEl>
                                          <p:spTgt spid="195652"/>
                                        </p:tgtEl>
                                        <p:attrNameLst>
                                          <p:attrName>style.visibility</p:attrName>
                                        </p:attrNameLst>
                                      </p:cBhvr>
                                      <p:to>
                                        <p:strVal val="visible"/>
                                      </p:to>
                                    </p:set>
                                    <p:animEffect transition="in" filter="dissolve">
                                      <p:cBhvr>
                                        <p:cTn id="104" dur="500"/>
                                        <p:tgtEl>
                                          <p:spTgt spid="195652"/>
                                        </p:tgtEl>
                                      </p:cBhvr>
                                    </p:animEffect>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grpId="0" nodeType="clickEffect">
                                  <p:stCondLst>
                                    <p:cond delay="0"/>
                                  </p:stCondLst>
                                  <p:childTnLst>
                                    <p:set>
                                      <p:cBhvr>
                                        <p:cTn id="108" dur="1" fill="hold">
                                          <p:stCondLst>
                                            <p:cond delay="0"/>
                                          </p:stCondLst>
                                        </p:cTn>
                                        <p:tgtEl>
                                          <p:spTgt spid="195653"/>
                                        </p:tgtEl>
                                        <p:attrNameLst>
                                          <p:attrName>style.visibility</p:attrName>
                                        </p:attrNameLst>
                                      </p:cBhvr>
                                      <p:to>
                                        <p:strVal val="visible"/>
                                      </p:to>
                                    </p:set>
                                    <p:animEffect transition="in" filter="dissolve">
                                      <p:cBhvr>
                                        <p:cTn id="109" dur="500"/>
                                        <p:tgtEl>
                                          <p:spTgt spid="195653"/>
                                        </p:tgtEl>
                                      </p:cBhvr>
                                    </p:animEffect>
                                  </p:childTnLst>
                                </p:cTn>
                              </p:par>
                            </p:childTnLst>
                          </p:cTn>
                        </p:par>
                      </p:childTnLst>
                    </p:cTn>
                  </p:par>
                  <p:par>
                    <p:cTn id="110" fill="hold">
                      <p:stCondLst>
                        <p:cond delay="indefinite"/>
                      </p:stCondLst>
                      <p:childTnLst>
                        <p:par>
                          <p:cTn id="111" fill="hold">
                            <p:stCondLst>
                              <p:cond delay="0"/>
                            </p:stCondLst>
                            <p:childTnLst>
                              <p:par>
                                <p:cTn id="112" presetID="9" presetClass="entr" presetSubtype="0" fill="hold" nodeType="clickEffect">
                                  <p:stCondLst>
                                    <p:cond delay="0"/>
                                  </p:stCondLst>
                                  <p:childTnLst>
                                    <p:set>
                                      <p:cBhvr>
                                        <p:cTn id="113" dur="1" fill="hold">
                                          <p:stCondLst>
                                            <p:cond delay="0"/>
                                          </p:stCondLst>
                                        </p:cTn>
                                        <p:tgtEl>
                                          <p:spTgt spid="195654"/>
                                        </p:tgtEl>
                                        <p:attrNameLst>
                                          <p:attrName>style.visibility</p:attrName>
                                        </p:attrNameLst>
                                      </p:cBhvr>
                                      <p:to>
                                        <p:strVal val="visible"/>
                                      </p:to>
                                    </p:set>
                                    <p:animEffect transition="in" filter="dissolve">
                                      <p:cBhvr>
                                        <p:cTn id="114" dur="500"/>
                                        <p:tgtEl>
                                          <p:spTgt spid="195654"/>
                                        </p:tgtEl>
                                      </p:cBhvr>
                                    </p:animEffect>
                                  </p:childTnLst>
                                </p:cTn>
                              </p:par>
                            </p:childTnLst>
                          </p:cTn>
                        </p:par>
                      </p:childTnLst>
                    </p:cTn>
                  </p:par>
                  <p:par>
                    <p:cTn id="115" fill="hold">
                      <p:stCondLst>
                        <p:cond delay="indefinite"/>
                      </p:stCondLst>
                      <p:childTnLst>
                        <p:par>
                          <p:cTn id="116" fill="hold">
                            <p:stCondLst>
                              <p:cond delay="0"/>
                            </p:stCondLst>
                            <p:childTnLst>
                              <p:par>
                                <p:cTn id="117" presetID="9" presetClass="entr" presetSubtype="0" fill="hold" nodeType="clickEffect">
                                  <p:stCondLst>
                                    <p:cond delay="0"/>
                                  </p:stCondLst>
                                  <p:childTnLst>
                                    <p:set>
                                      <p:cBhvr>
                                        <p:cTn id="118" dur="1" fill="hold">
                                          <p:stCondLst>
                                            <p:cond delay="0"/>
                                          </p:stCondLst>
                                        </p:cTn>
                                        <p:tgtEl>
                                          <p:spTgt spid="195658"/>
                                        </p:tgtEl>
                                        <p:attrNameLst>
                                          <p:attrName>style.visibility</p:attrName>
                                        </p:attrNameLst>
                                      </p:cBhvr>
                                      <p:to>
                                        <p:strVal val="visible"/>
                                      </p:to>
                                    </p:set>
                                    <p:animEffect transition="in" filter="dissolve">
                                      <p:cBhvr>
                                        <p:cTn id="119" dur="500"/>
                                        <p:tgtEl>
                                          <p:spTgt spid="195658"/>
                                        </p:tgtEl>
                                      </p:cBhvr>
                                    </p:animEffect>
                                  </p:childTnLst>
                                </p:cTn>
                              </p:par>
                            </p:childTnLst>
                          </p:cTn>
                        </p:par>
                        <p:par>
                          <p:cTn id="120" fill="hold">
                            <p:stCondLst>
                              <p:cond delay="500"/>
                            </p:stCondLst>
                            <p:childTnLst>
                              <p:par>
                                <p:cTn id="121" presetID="9" presetClass="entr" presetSubtype="0" fill="hold" nodeType="afterEffect">
                                  <p:stCondLst>
                                    <p:cond delay="500"/>
                                  </p:stCondLst>
                                  <p:childTnLst>
                                    <p:set>
                                      <p:cBhvr>
                                        <p:cTn id="122" dur="1" fill="hold">
                                          <p:stCondLst>
                                            <p:cond delay="0"/>
                                          </p:stCondLst>
                                        </p:cTn>
                                        <p:tgtEl>
                                          <p:spTgt spid="195655"/>
                                        </p:tgtEl>
                                        <p:attrNameLst>
                                          <p:attrName>style.visibility</p:attrName>
                                        </p:attrNameLst>
                                      </p:cBhvr>
                                      <p:to>
                                        <p:strVal val="visible"/>
                                      </p:to>
                                    </p:set>
                                    <p:animEffect transition="in" filter="dissolve">
                                      <p:cBhvr>
                                        <p:cTn id="123" dur="500"/>
                                        <p:tgtEl>
                                          <p:spTgt spid="195655"/>
                                        </p:tgtEl>
                                      </p:cBhvr>
                                    </p:animEffect>
                                  </p:childTnLst>
                                </p:cTn>
                              </p:par>
                            </p:childTnLst>
                          </p:cTn>
                        </p:par>
                        <p:par>
                          <p:cTn id="124" fill="hold">
                            <p:stCondLst>
                              <p:cond delay="1500"/>
                            </p:stCondLst>
                            <p:childTnLst>
                              <p:par>
                                <p:cTn id="125" presetID="9" presetClass="entr" presetSubtype="0" fill="hold" nodeType="afterEffect">
                                  <p:stCondLst>
                                    <p:cond delay="500"/>
                                  </p:stCondLst>
                                  <p:childTnLst>
                                    <p:set>
                                      <p:cBhvr>
                                        <p:cTn id="126" dur="1" fill="hold">
                                          <p:stCondLst>
                                            <p:cond delay="0"/>
                                          </p:stCondLst>
                                        </p:cTn>
                                        <p:tgtEl>
                                          <p:spTgt spid="195662"/>
                                        </p:tgtEl>
                                        <p:attrNameLst>
                                          <p:attrName>style.visibility</p:attrName>
                                        </p:attrNameLst>
                                      </p:cBhvr>
                                      <p:to>
                                        <p:strVal val="visible"/>
                                      </p:to>
                                    </p:set>
                                    <p:animEffect transition="in" filter="dissolve">
                                      <p:cBhvr>
                                        <p:cTn id="127" dur="500"/>
                                        <p:tgtEl>
                                          <p:spTgt spid="195662"/>
                                        </p:tgtEl>
                                      </p:cBhvr>
                                    </p:animEffect>
                                  </p:childTnLst>
                                </p:cTn>
                              </p:par>
                            </p:childTnLst>
                          </p:cTn>
                        </p:par>
                        <p:par>
                          <p:cTn id="128" fill="hold">
                            <p:stCondLst>
                              <p:cond delay="2500"/>
                            </p:stCondLst>
                            <p:childTnLst>
                              <p:par>
                                <p:cTn id="129" presetID="9" presetClass="entr" presetSubtype="0" fill="hold" nodeType="afterEffect">
                                  <p:stCondLst>
                                    <p:cond delay="500"/>
                                  </p:stCondLst>
                                  <p:childTnLst>
                                    <p:set>
                                      <p:cBhvr>
                                        <p:cTn id="130" dur="1" fill="hold">
                                          <p:stCondLst>
                                            <p:cond delay="0"/>
                                          </p:stCondLst>
                                        </p:cTn>
                                        <p:tgtEl>
                                          <p:spTgt spid="195659"/>
                                        </p:tgtEl>
                                        <p:attrNameLst>
                                          <p:attrName>style.visibility</p:attrName>
                                        </p:attrNameLst>
                                      </p:cBhvr>
                                      <p:to>
                                        <p:strVal val="visible"/>
                                      </p:to>
                                    </p:set>
                                    <p:animEffect transition="in" filter="dissolve">
                                      <p:cBhvr>
                                        <p:cTn id="131" dur="500"/>
                                        <p:tgtEl>
                                          <p:spTgt spid="195659"/>
                                        </p:tgtEl>
                                      </p:cBhvr>
                                    </p:animEffect>
                                  </p:childTnLst>
                                </p:cTn>
                              </p:par>
                            </p:childTnLst>
                          </p:cTn>
                        </p:par>
                        <p:par>
                          <p:cTn id="132" fill="hold">
                            <p:stCondLst>
                              <p:cond delay="3500"/>
                            </p:stCondLst>
                            <p:childTnLst>
                              <p:par>
                                <p:cTn id="133" presetID="9" presetClass="entr" presetSubtype="0" fill="hold" nodeType="afterEffect">
                                  <p:stCondLst>
                                    <p:cond delay="500"/>
                                  </p:stCondLst>
                                  <p:childTnLst>
                                    <p:set>
                                      <p:cBhvr>
                                        <p:cTn id="134" dur="1" fill="hold">
                                          <p:stCondLst>
                                            <p:cond delay="0"/>
                                          </p:stCondLst>
                                        </p:cTn>
                                        <p:tgtEl>
                                          <p:spTgt spid="195656"/>
                                        </p:tgtEl>
                                        <p:attrNameLst>
                                          <p:attrName>style.visibility</p:attrName>
                                        </p:attrNameLst>
                                      </p:cBhvr>
                                      <p:to>
                                        <p:strVal val="visible"/>
                                      </p:to>
                                    </p:set>
                                    <p:animEffect transition="in" filter="dissolve">
                                      <p:cBhvr>
                                        <p:cTn id="135" dur="500"/>
                                        <p:tgtEl>
                                          <p:spTgt spid="195656"/>
                                        </p:tgtEl>
                                      </p:cBhvr>
                                    </p:animEffect>
                                  </p:childTnLst>
                                </p:cTn>
                              </p:par>
                            </p:childTnLst>
                          </p:cTn>
                        </p:par>
                        <p:par>
                          <p:cTn id="136" fill="hold">
                            <p:stCondLst>
                              <p:cond delay="4500"/>
                            </p:stCondLst>
                            <p:childTnLst>
                              <p:par>
                                <p:cTn id="137" presetID="9" presetClass="entr" presetSubtype="0" fill="hold" nodeType="afterEffect">
                                  <p:stCondLst>
                                    <p:cond delay="500"/>
                                  </p:stCondLst>
                                  <p:childTnLst>
                                    <p:set>
                                      <p:cBhvr>
                                        <p:cTn id="138" dur="1" fill="hold">
                                          <p:stCondLst>
                                            <p:cond delay="0"/>
                                          </p:stCondLst>
                                        </p:cTn>
                                        <p:tgtEl>
                                          <p:spTgt spid="195661"/>
                                        </p:tgtEl>
                                        <p:attrNameLst>
                                          <p:attrName>style.visibility</p:attrName>
                                        </p:attrNameLst>
                                      </p:cBhvr>
                                      <p:to>
                                        <p:strVal val="visible"/>
                                      </p:to>
                                    </p:set>
                                    <p:animEffect transition="in" filter="dissolve">
                                      <p:cBhvr>
                                        <p:cTn id="139" dur="500"/>
                                        <p:tgtEl>
                                          <p:spTgt spid="195661"/>
                                        </p:tgtEl>
                                      </p:cBhvr>
                                    </p:animEffect>
                                  </p:childTnLst>
                                </p:cTn>
                              </p:par>
                            </p:childTnLst>
                          </p:cTn>
                        </p:par>
                        <p:par>
                          <p:cTn id="140" fill="hold">
                            <p:stCondLst>
                              <p:cond delay="5500"/>
                            </p:stCondLst>
                            <p:childTnLst>
                              <p:par>
                                <p:cTn id="141" presetID="9" presetClass="entr" presetSubtype="0" fill="hold" nodeType="afterEffect">
                                  <p:stCondLst>
                                    <p:cond delay="500"/>
                                  </p:stCondLst>
                                  <p:childTnLst>
                                    <p:set>
                                      <p:cBhvr>
                                        <p:cTn id="142" dur="1" fill="hold">
                                          <p:stCondLst>
                                            <p:cond delay="0"/>
                                          </p:stCondLst>
                                        </p:cTn>
                                        <p:tgtEl>
                                          <p:spTgt spid="195657"/>
                                        </p:tgtEl>
                                        <p:attrNameLst>
                                          <p:attrName>style.visibility</p:attrName>
                                        </p:attrNameLst>
                                      </p:cBhvr>
                                      <p:to>
                                        <p:strVal val="visible"/>
                                      </p:to>
                                    </p:set>
                                    <p:animEffect transition="in" filter="dissolve">
                                      <p:cBhvr>
                                        <p:cTn id="143" dur="500"/>
                                        <p:tgtEl>
                                          <p:spTgt spid="195657"/>
                                        </p:tgtEl>
                                      </p:cBhvr>
                                    </p:animEffect>
                                  </p:childTnLst>
                                </p:cTn>
                              </p:par>
                            </p:childTnLst>
                          </p:cTn>
                        </p:par>
                        <p:par>
                          <p:cTn id="144" fill="hold">
                            <p:stCondLst>
                              <p:cond delay="6500"/>
                            </p:stCondLst>
                            <p:childTnLst>
                              <p:par>
                                <p:cTn id="145" presetID="9" presetClass="entr" presetSubtype="0" fill="hold" nodeType="afterEffect">
                                  <p:stCondLst>
                                    <p:cond delay="500"/>
                                  </p:stCondLst>
                                  <p:childTnLst>
                                    <p:set>
                                      <p:cBhvr>
                                        <p:cTn id="146" dur="1" fill="hold">
                                          <p:stCondLst>
                                            <p:cond delay="0"/>
                                          </p:stCondLst>
                                        </p:cTn>
                                        <p:tgtEl>
                                          <p:spTgt spid="195660"/>
                                        </p:tgtEl>
                                        <p:attrNameLst>
                                          <p:attrName>style.visibility</p:attrName>
                                        </p:attrNameLst>
                                      </p:cBhvr>
                                      <p:to>
                                        <p:strVal val="visible"/>
                                      </p:to>
                                    </p:set>
                                    <p:animEffect transition="in" filter="dissolve">
                                      <p:cBhvr>
                                        <p:cTn id="147" dur="500"/>
                                        <p:tgtEl>
                                          <p:spTgt spid="1956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638" grpId="0"/>
      <p:bldP spid="195638" grpId="1"/>
      <p:bldP spid="195639" grpId="0"/>
      <p:bldP spid="195639" grpId="1"/>
      <p:bldP spid="195640" grpId="0" animBg="1"/>
      <p:bldP spid="195641" grpId="0" animBg="1"/>
      <p:bldP spid="195643" grpId="0"/>
      <p:bldP spid="195643" grpId="1"/>
      <p:bldP spid="195644" grpId="0" animBg="1"/>
      <p:bldP spid="195645" grpId="0" animBg="1"/>
      <p:bldP spid="195646" grpId="0"/>
      <p:bldP spid="195646" grpId="1"/>
      <p:bldP spid="195647" grpId="0" animBg="1"/>
      <p:bldP spid="195648" grpId="0" animBg="1"/>
      <p:bldP spid="195649" grpId="0" animBg="1"/>
      <p:bldP spid="195650" grpId="0" animBg="1"/>
      <p:bldP spid="195651" grpId="0" animBg="1"/>
      <p:bldP spid="195652" grpId="0" animBg="1"/>
      <p:bldP spid="19565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灯片编号占位符 2"/>
          <p:cNvSpPr txBox="1">
            <a:spLocks noGrp="1"/>
          </p:cNvSpPr>
          <p:nvPr>
            <p:ph type="sldNum" sz="quarter" idx="11"/>
          </p:nvPr>
        </p:nvSpPr>
        <p:spPr/>
        <p:txBody>
          <a:bodyPr anchor="b" anchorCtr="0"/>
          <a:p>
            <a:pPr marL="0" indent="0" algn="r" eaLnBrk="1" hangingPunct="1">
              <a:spcBef>
                <a:spcPct val="0"/>
              </a:spcBef>
              <a:buClrTx/>
              <a:buSzTx/>
              <a:buFontTx/>
              <a:buNone/>
            </a:pPr>
            <a:fld id="{9A0DB2DC-4C9A-4742-B13C-FB6460FD3503}" type="slidenum">
              <a:rPr lang="en-US" altLang="zh-CN" sz="1200" dirty="0">
                <a:latin typeface="Arial Black" panose="020B0A04020102020204" pitchFamily="34" charset="0"/>
              </a:rPr>
            </a:fld>
            <a:endParaRPr lang="en-US" altLang="zh-CN" sz="1200" dirty="0">
              <a:latin typeface="Arial Black" panose="020B0A04020102020204" pitchFamily="34" charset="0"/>
            </a:endParaRPr>
          </a:p>
        </p:txBody>
      </p:sp>
      <p:sp>
        <p:nvSpPr>
          <p:cNvPr id="31747" name="Rectangle 5"/>
          <p:cNvSpPr/>
          <p:nvPr/>
        </p:nvSpPr>
        <p:spPr>
          <a:xfrm>
            <a:off x="611188" y="765175"/>
            <a:ext cx="4248150" cy="503238"/>
          </a:xfrm>
          <a:prstGeom prst="rect">
            <a:avLst/>
          </a:prstGeom>
          <a:noFill/>
          <a:ln w="9525">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342900" lvl="0" indent="-342900" eaLnBrk="1" hangingPunct="1">
              <a:lnSpc>
                <a:spcPct val="90000"/>
              </a:lnSpc>
              <a:buNone/>
            </a:pPr>
            <a:r>
              <a:rPr lang="en-US" altLang="zh-CN" sz="2800" b="1" dirty="0">
                <a:solidFill>
                  <a:srgbClr val="660066"/>
                </a:solidFill>
                <a:latin typeface="宋体" panose="02010600030101010101" pitchFamily="2" charset="-122"/>
                <a:cs typeface="Times New Roman" panose="02020603050405020304" pitchFamily="18" charset="0"/>
              </a:rPr>
              <a:t>5.2.2 </a:t>
            </a:r>
            <a:r>
              <a:rPr lang="zh-CN" altLang="en-US" sz="2800" b="1" dirty="0">
                <a:solidFill>
                  <a:srgbClr val="660066"/>
                </a:solidFill>
                <a:latin typeface="宋体" panose="02010600030101010101" pitchFamily="2" charset="-122"/>
                <a:cs typeface="Times New Roman" panose="02020603050405020304" pitchFamily="18" charset="0"/>
              </a:rPr>
              <a:t>计算顺序</a:t>
            </a:r>
            <a:endParaRPr lang="zh-CN" altLang="en-US" sz="2800" b="1" dirty="0">
              <a:solidFill>
                <a:srgbClr val="660066"/>
              </a:solidFill>
              <a:latin typeface="宋体" panose="02010600030101010101" pitchFamily="2" charset="-122"/>
              <a:ea typeface="Times New Roman" panose="02020603050405020304" pitchFamily="18" charset="0"/>
            </a:endParaRPr>
          </a:p>
        </p:txBody>
      </p:sp>
      <p:sp>
        <p:nvSpPr>
          <p:cNvPr id="31748" name="Rectangle 6"/>
          <p:cNvSpPr/>
          <p:nvPr/>
        </p:nvSpPr>
        <p:spPr>
          <a:xfrm>
            <a:off x="684213" y="1484313"/>
            <a:ext cx="7848600" cy="26479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a:spcBef>
                <a:spcPct val="0"/>
              </a:spcBef>
              <a:buClrTx/>
              <a:buSzTx/>
              <a:buFontTx/>
              <a:buNone/>
            </a:pPr>
            <a:r>
              <a:rPr lang="zh-CN" altLang="en-US" sz="2400" dirty="0"/>
              <a:t>无环有向图的</a:t>
            </a:r>
            <a:r>
              <a:rPr lang="zh-CN" altLang="en-US" sz="2400" b="1" dirty="0">
                <a:solidFill>
                  <a:schemeClr val="bg2"/>
                </a:solidFill>
                <a:ea typeface="华文新魏" panose="02010800040101010101" pitchFamily="2" charset="-122"/>
              </a:rPr>
              <a:t>拓扑排序</a:t>
            </a:r>
            <a:r>
              <a:rPr lang="zh-CN" altLang="en-US" sz="2400" dirty="0"/>
              <a:t>是图中节点</a:t>
            </a:r>
            <a:r>
              <a:rPr lang="en-US" altLang="zh-CN" sz="2400" dirty="0"/>
              <a:t>m</a:t>
            </a:r>
            <a:r>
              <a:rPr lang="en-US" altLang="zh-CN" sz="2400" baseline="-25000" dirty="0"/>
              <a:t>1</a:t>
            </a:r>
            <a:r>
              <a:rPr lang="zh-CN" altLang="en-US" sz="2400" dirty="0"/>
              <a:t>，</a:t>
            </a:r>
            <a:r>
              <a:rPr lang="en-US" altLang="zh-CN" sz="2400" dirty="0"/>
              <a:t>m</a:t>
            </a:r>
            <a:r>
              <a:rPr lang="en-US" altLang="zh-CN" sz="2400" baseline="-25000" dirty="0"/>
              <a:t>2</a:t>
            </a:r>
            <a:r>
              <a:rPr lang="zh-CN" altLang="en-US" sz="2400" dirty="0"/>
              <a:t>，</a:t>
            </a:r>
            <a:r>
              <a:rPr lang="en-US" altLang="zh-CN" sz="2400" dirty="0"/>
              <a:t>…</a:t>
            </a:r>
            <a:r>
              <a:rPr lang="zh-CN" altLang="en-US" sz="2400" dirty="0"/>
              <a:t>，</a:t>
            </a:r>
            <a:r>
              <a:rPr lang="en-US" altLang="zh-CN" sz="2400" dirty="0"/>
              <a:t>m</a:t>
            </a:r>
            <a:r>
              <a:rPr lang="en-US" altLang="zh-CN" sz="2400" baseline="-25000" dirty="0"/>
              <a:t>k</a:t>
            </a:r>
            <a:r>
              <a:rPr lang="zh-CN" altLang="en-US" sz="2400" dirty="0"/>
              <a:t>的这样一种排序：若</a:t>
            </a:r>
            <a:r>
              <a:rPr lang="en-US" altLang="zh-CN" sz="2400" dirty="0"/>
              <a:t>m</a:t>
            </a:r>
            <a:r>
              <a:rPr lang="en-US" altLang="zh-CN" sz="2400" baseline="-25000" dirty="0"/>
              <a:t>i</a:t>
            </a:r>
            <a:r>
              <a:rPr lang="en-US" altLang="zh-CN" sz="2400" dirty="0"/>
              <a:t>-&gt;m</a:t>
            </a:r>
            <a:r>
              <a:rPr lang="en-US" altLang="zh-CN" sz="2400" baseline="-25000" dirty="0"/>
              <a:t>j</a:t>
            </a:r>
            <a:r>
              <a:rPr lang="zh-CN" altLang="en-US" sz="2400" dirty="0"/>
              <a:t>是从</a:t>
            </a:r>
            <a:r>
              <a:rPr lang="en-US" altLang="zh-CN" sz="2400" dirty="0"/>
              <a:t>m</a:t>
            </a:r>
            <a:r>
              <a:rPr lang="en-US" altLang="zh-CN" sz="2400" baseline="-25000" dirty="0"/>
              <a:t>i</a:t>
            </a:r>
            <a:r>
              <a:rPr lang="zh-CN" altLang="en-US" sz="2400" dirty="0"/>
              <a:t>到</a:t>
            </a:r>
            <a:r>
              <a:rPr lang="en-US" altLang="zh-CN" sz="2400" dirty="0"/>
              <a:t>m</a:t>
            </a:r>
            <a:r>
              <a:rPr lang="en-US" altLang="zh-CN" sz="2400" baseline="-25000" dirty="0"/>
              <a:t>j</a:t>
            </a:r>
            <a:r>
              <a:rPr lang="zh-CN" altLang="en-US" sz="2400" dirty="0"/>
              <a:t>的边，那么在此排序中</a:t>
            </a:r>
            <a:r>
              <a:rPr lang="en-US" altLang="zh-CN" sz="2400" dirty="0"/>
              <a:t>m</a:t>
            </a:r>
            <a:r>
              <a:rPr lang="en-US" altLang="zh-CN" sz="2400" baseline="-25000" dirty="0"/>
              <a:t>i</a:t>
            </a:r>
            <a:r>
              <a:rPr lang="zh-CN" altLang="en-US" sz="2400" dirty="0"/>
              <a:t>先于</a:t>
            </a:r>
            <a:r>
              <a:rPr lang="en-US" altLang="zh-CN" sz="2400" dirty="0"/>
              <a:t>m</a:t>
            </a:r>
            <a:r>
              <a:rPr lang="en-US" altLang="zh-CN" sz="2400" baseline="-25000" dirty="0"/>
              <a:t>j</a:t>
            </a:r>
            <a:r>
              <a:rPr lang="zh-CN" altLang="en-US" sz="2400" dirty="0"/>
              <a:t>。</a:t>
            </a:r>
            <a:endParaRPr lang="zh-CN" altLang="en-US" sz="2400" dirty="0"/>
          </a:p>
          <a:p>
            <a:pPr marL="0" lvl="0" indent="0">
              <a:spcBef>
                <a:spcPct val="0"/>
              </a:spcBef>
              <a:buClrTx/>
              <a:buSzTx/>
              <a:buFontTx/>
              <a:buNone/>
            </a:pPr>
            <a:endParaRPr lang="zh-CN" altLang="en-US" sz="2400" dirty="0"/>
          </a:p>
          <a:p>
            <a:pPr marL="0" lvl="0" indent="0">
              <a:spcBef>
                <a:spcPct val="0"/>
              </a:spcBef>
              <a:buClrTx/>
              <a:buSzTx/>
              <a:buFontTx/>
              <a:buNone/>
            </a:pPr>
            <a:r>
              <a:rPr lang="zh-CN" altLang="en-US" sz="2400" dirty="0"/>
              <a:t>依赖图的任何拓扑排序都给出了一个分析树中各节点语义规则计算的正确顺序，即在计算</a:t>
            </a:r>
            <a:r>
              <a:rPr lang="en-US" altLang="zh-CN" sz="2400" dirty="0"/>
              <a:t>f</a:t>
            </a:r>
            <a:r>
              <a:rPr lang="zh-CN" altLang="en-US" sz="2400" dirty="0"/>
              <a:t>之前，语义规则</a:t>
            </a:r>
            <a:r>
              <a:rPr lang="en-US" altLang="zh-CN" sz="2400" dirty="0"/>
              <a:t>b:=f(c1, c2,…,ck)</a:t>
            </a:r>
            <a:r>
              <a:rPr lang="zh-CN" altLang="en-US" sz="2400" dirty="0"/>
              <a:t>中的依赖属性</a:t>
            </a:r>
            <a:r>
              <a:rPr lang="en-US" altLang="zh-CN" sz="2400" dirty="0"/>
              <a:t>c1,c2,…,ck</a:t>
            </a:r>
            <a:r>
              <a:rPr lang="zh-CN" altLang="en-US" sz="2400" dirty="0"/>
              <a:t>都是已知的。</a:t>
            </a:r>
            <a:endParaRPr lang="zh-CN" altLang="en-US" sz="2400" dirty="0"/>
          </a:p>
        </p:txBody>
      </p:sp>
      <p:pic>
        <p:nvPicPr>
          <p:cNvPr id="31749" name="图片 2"/>
          <p:cNvPicPr>
            <a:picLocks noChangeAspect="1"/>
          </p:cNvPicPr>
          <p:nvPr/>
        </p:nvPicPr>
        <p:blipFill>
          <a:blip r:embed="rId1"/>
          <a:srcRect t="3156"/>
          <a:stretch>
            <a:fillRect/>
          </a:stretch>
        </p:blipFill>
        <p:spPr>
          <a:xfrm>
            <a:off x="2808288" y="4397375"/>
            <a:ext cx="3600450" cy="1639888"/>
          </a:xfrm>
          <a:prstGeom prst="rect">
            <a:avLst/>
          </a:prstGeom>
          <a:noFill/>
          <a:ln w="9525">
            <a:noFill/>
          </a:ln>
        </p:spPr>
      </p:pic>
    </p:spTree>
  </p:cSld>
  <p:clrMapOvr>
    <a:masterClrMapping/>
  </p:clrMapOvr>
  <p:transition>
    <p:blinds dir="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0" name="灯片编号占位符 2"/>
          <p:cNvSpPr txBox="1">
            <a:spLocks noGrp="1"/>
          </p:cNvSpPr>
          <p:nvPr>
            <p:ph type="sldNum" sz="quarter" idx="11"/>
          </p:nvPr>
        </p:nvSpPr>
        <p:spPr/>
        <p:txBody>
          <a:bodyPr anchor="b" anchorCtr="0"/>
          <a:p>
            <a:pPr marL="0" indent="0" algn="r" eaLnBrk="1" hangingPunct="1">
              <a:spcBef>
                <a:spcPct val="0"/>
              </a:spcBef>
              <a:buClrTx/>
              <a:buSzTx/>
              <a:buFontTx/>
              <a:buNone/>
            </a:pPr>
            <a:fld id="{9A0DB2DC-4C9A-4742-B13C-FB6460FD3503}" type="slidenum">
              <a:rPr lang="en-US" altLang="zh-CN" sz="1200" dirty="0">
                <a:latin typeface="Arial Black" panose="020B0A04020102020204" pitchFamily="34" charset="0"/>
              </a:rPr>
            </a:fld>
            <a:endParaRPr lang="en-US" altLang="zh-CN" sz="1200" dirty="0">
              <a:latin typeface="Arial Black" panose="020B0A04020102020204" pitchFamily="34" charset="0"/>
            </a:endParaRPr>
          </a:p>
        </p:txBody>
      </p:sp>
      <p:pic>
        <p:nvPicPr>
          <p:cNvPr id="32771" name="图片 2"/>
          <p:cNvPicPr>
            <a:picLocks noChangeAspect="1"/>
          </p:cNvPicPr>
          <p:nvPr/>
        </p:nvPicPr>
        <p:blipFill>
          <a:blip r:embed="rId1"/>
          <a:stretch>
            <a:fillRect/>
          </a:stretch>
        </p:blipFill>
        <p:spPr>
          <a:xfrm>
            <a:off x="323850" y="1341438"/>
            <a:ext cx="8256588" cy="3382962"/>
          </a:xfrm>
          <a:prstGeom prst="rect">
            <a:avLst/>
          </a:prstGeom>
          <a:noFill/>
          <a:ln w="9525">
            <a:noFill/>
          </a:ln>
        </p:spPr>
      </p:pic>
    </p:spTree>
  </p:cSld>
  <p:clrMapOvr>
    <a:masterClrMapping/>
  </p:clrMapOvr>
  <p:transition>
    <p:blinds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灯片编号占位符 4"/>
          <p:cNvSpPr txBox="1">
            <a:spLocks noGrp="1"/>
          </p:cNvSpPr>
          <p:nvPr>
            <p:ph type="sldNum" sz="quarter" idx="11"/>
          </p:nvPr>
        </p:nvSpPr>
        <p:spPr/>
        <p:txBody>
          <a:bodyPr anchor="b" anchorCtr="0"/>
          <a:p>
            <a:pPr marL="0" indent="0" algn="r" eaLnBrk="1" hangingPunct="1">
              <a:spcBef>
                <a:spcPct val="0"/>
              </a:spcBef>
              <a:buClrTx/>
              <a:buSzTx/>
              <a:buFontTx/>
              <a:buNone/>
            </a:pPr>
            <a:fld id="{9A0DB2DC-4C9A-4742-B13C-FB6460FD3503}" type="slidenum">
              <a:rPr lang="en-US" altLang="zh-CN" sz="1200" dirty="0">
                <a:latin typeface="Arial Black" panose="020B0A04020102020204" pitchFamily="34" charset="0"/>
              </a:rPr>
            </a:fld>
            <a:endParaRPr lang="en-US" altLang="zh-CN" sz="1200" dirty="0">
              <a:latin typeface="Arial Black" panose="020B0A04020102020204" pitchFamily="34" charset="0"/>
            </a:endParaRPr>
          </a:p>
        </p:txBody>
      </p:sp>
      <p:sp>
        <p:nvSpPr>
          <p:cNvPr id="6147" name="Text Box 4"/>
          <p:cNvSpPr txBox="1"/>
          <p:nvPr/>
        </p:nvSpPr>
        <p:spPr>
          <a:xfrm>
            <a:off x="755650" y="692150"/>
            <a:ext cx="7632700" cy="4648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400" dirty="0"/>
              <a:t>       </a:t>
            </a:r>
            <a:r>
              <a:rPr lang="zh-CN" altLang="en-US" sz="2400" dirty="0">
                <a:latin typeface="宋体" panose="02010600030101010101" pitchFamily="2" charset="-122"/>
              </a:rPr>
              <a:t>编译程序的任务是把源程序翻译成目标程序，且这个目标程序必须和源程序的语义等同。</a:t>
            </a:r>
            <a:endParaRPr lang="en-US" altLang="zh-CN" sz="2400" dirty="0">
              <a:latin typeface="宋体" panose="02010600030101010101" pitchFamily="2" charset="-122"/>
            </a:endParaRPr>
          </a:p>
          <a:p>
            <a:pPr marL="0" lvl="0" indent="0" eaLnBrk="1" hangingPunct="1">
              <a:spcBef>
                <a:spcPct val="50000"/>
              </a:spcBef>
              <a:buClrTx/>
              <a:buSzTx/>
              <a:buFontTx/>
              <a:buNone/>
            </a:pPr>
            <a:r>
              <a:rPr lang="en-US" altLang="zh-CN" sz="2400" dirty="0">
                <a:latin typeface="宋体" panose="02010600030101010101" pitchFamily="2" charset="-122"/>
              </a:rPr>
              <a:t>    </a:t>
            </a:r>
            <a:r>
              <a:rPr lang="zh-CN" altLang="en-US" sz="2400" b="1" dirty="0">
                <a:solidFill>
                  <a:srgbClr val="0000FF"/>
                </a:solidFill>
                <a:latin typeface="宋体" panose="02010600030101010101" pitchFamily="2" charset="-122"/>
              </a:rPr>
              <a:t>语义</a:t>
            </a:r>
            <a:r>
              <a:rPr lang="zh-CN" altLang="en-US" sz="2400" dirty="0">
                <a:latin typeface="宋体" panose="02010600030101010101" pitchFamily="2" charset="-122"/>
              </a:rPr>
              <a:t>是指源程序及其组成部分所表述的含义。</a:t>
            </a:r>
            <a:endParaRPr lang="en-US" altLang="zh-CN" sz="2400" dirty="0">
              <a:latin typeface="宋体" panose="02010600030101010101" pitchFamily="2" charset="-122"/>
            </a:endParaRPr>
          </a:p>
          <a:p>
            <a:pPr marL="0" lvl="0" indent="0" eaLnBrk="1" hangingPunct="1">
              <a:spcBef>
                <a:spcPct val="50000"/>
              </a:spcBef>
              <a:buClrTx/>
              <a:buSzTx/>
              <a:buFontTx/>
              <a:buNone/>
            </a:pPr>
            <a:r>
              <a:rPr lang="en-US" altLang="zh-CN" sz="2400" dirty="0">
                <a:latin typeface="宋体" panose="02010600030101010101" pitchFamily="2" charset="-122"/>
              </a:rPr>
              <a:t>    </a:t>
            </a:r>
            <a:r>
              <a:rPr lang="zh-CN" altLang="en-US" sz="2400" dirty="0">
                <a:latin typeface="宋体" panose="02010600030101010101" pitchFamily="2" charset="-122"/>
              </a:rPr>
              <a:t>语法是关于程序及其组成部分的</a:t>
            </a:r>
            <a:r>
              <a:rPr lang="zh-CN" altLang="en-US" sz="2400" dirty="0">
                <a:solidFill>
                  <a:srgbClr val="0000FF"/>
                </a:solidFill>
                <a:latin typeface="宋体" panose="02010600030101010101" pitchFamily="2" charset="-122"/>
              </a:rPr>
              <a:t>构成规则</a:t>
            </a:r>
            <a:r>
              <a:rPr lang="zh-CN" altLang="en-US" sz="2400" dirty="0">
                <a:latin typeface="宋体" panose="02010600030101010101" pitchFamily="2" charset="-122"/>
              </a:rPr>
              <a:t>的描述，是上下文无关的。而语义是关于</a:t>
            </a:r>
            <a:r>
              <a:rPr lang="zh-CN" altLang="en-US" sz="2400" dirty="0">
                <a:solidFill>
                  <a:srgbClr val="0000FF"/>
                </a:solidFill>
                <a:latin typeface="宋体" panose="02010600030101010101" pitchFamily="2" charset="-122"/>
              </a:rPr>
              <a:t>语法结构的含义及其使用规则</a:t>
            </a:r>
            <a:r>
              <a:rPr lang="zh-CN" altLang="en-US" sz="2400" dirty="0">
                <a:latin typeface="宋体" panose="02010600030101010101" pitchFamily="2" charset="-122"/>
              </a:rPr>
              <a:t>的描述，是上下文相关的。语法正确的程序，语义不一定正确。例如：</a:t>
            </a:r>
            <a:endParaRPr lang="en-US" altLang="zh-CN" sz="2400" dirty="0">
              <a:latin typeface="宋体" panose="02010600030101010101" pitchFamily="2" charset="-122"/>
            </a:endParaRPr>
          </a:p>
          <a:p>
            <a:pPr marL="0" lvl="0" indent="0" eaLnBrk="1" hangingPunct="1">
              <a:spcBef>
                <a:spcPts val="600"/>
              </a:spcBef>
              <a:buClrTx/>
              <a:buSzTx/>
              <a:buFontTx/>
              <a:buNone/>
            </a:pPr>
            <a:r>
              <a:rPr lang="en-US" altLang="zh-CN" sz="2400" dirty="0">
                <a:latin typeface="宋体" panose="02010600030101010101" pitchFamily="2" charset="-122"/>
              </a:rPr>
              <a:t>    </a:t>
            </a:r>
            <a:r>
              <a:rPr lang="en-US" altLang="zh-CN" sz="2000" dirty="0">
                <a:latin typeface="宋体" panose="02010600030101010101" pitchFamily="2" charset="-122"/>
              </a:rPr>
              <a:t>int x=0,z;</a:t>
            </a:r>
            <a:endParaRPr lang="en-US" altLang="zh-CN" sz="2000" dirty="0">
              <a:latin typeface="宋体" panose="02010600030101010101" pitchFamily="2" charset="-122"/>
            </a:endParaRPr>
          </a:p>
          <a:p>
            <a:pPr marL="0" lvl="0" indent="0" eaLnBrk="1" hangingPunct="1">
              <a:spcBef>
                <a:spcPts val="600"/>
              </a:spcBef>
              <a:buClrTx/>
              <a:buSzTx/>
              <a:buFontTx/>
              <a:buNone/>
            </a:pPr>
            <a:r>
              <a:rPr lang="en-US" altLang="zh-CN" sz="2000" dirty="0">
                <a:latin typeface="宋体" panose="02010600030101010101" pitchFamily="2" charset="-122"/>
              </a:rPr>
              <a:t>     float y() {...}</a:t>
            </a:r>
            <a:endParaRPr lang="en-US" altLang="zh-CN" sz="2000" dirty="0">
              <a:latin typeface="宋体" panose="02010600030101010101" pitchFamily="2" charset="-122"/>
            </a:endParaRPr>
          </a:p>
          <a:p>
            <a:pPr marL="0" lvl="0" indent="0" eaLnBrk="1" hangingPunct="1">
              <a:spcBef>
                <a:spcPts val="600"/>
              </a:spcBef>
              <a:buClrTx/>
              <a:buSzTx/>
              <a:buFontTx/>
              <a:buNone/>
            </a:pPr>
            <a:r>
              <a:rPr lang="en-US" altLang="zh-CN" sz="2000" dirty="0">
                <a:latin typeface="宋体" panose="02010600030101010101" pitchFamily="2" charset="-122"/>
              </a:rPr>
              <a:t>     void main()</a:t>
            </a:r>
            <a:endParaRPr lang="en-US" altLang="zh-CN" sz="2000" dirty="0">
              <a:latin typeface="宋体" panose="02010600030101010101" pitchFamily="2" charset="-122"/>
            </a:endParaRPr>
          </a:p>
          <a:p>
            <a:pPr marL="0" lvl="0" indent="0" eaLnBrk="1" hangingPunct="1">
              <a:spcBef>
                <a:spcPts val="600"/>
              </a:spcBef>
              <a:buClrTx/>
              <a:buSzTx/>
              <a:buFontTx/>
              <a:buNone/>
            </a:pPr>
            <a:r>
              <a:rPr lang="en-US" altLang="zh-CN" sz="2000" dirty="0">
                <a:latin typeface="宋体" panose="02010600030101010101" pitchFamily="2" charset="-122"/>
              </a:rPr>
              <a:t>     {    z=x()+t;   z/=x;  x=y();  }</a:t>
            </a:r>
            <a:endParaRPr lang="en-US" altLang="zh-CN" sz="2000" dirty="0">
              <a:latin typeface="宋体" panose="02010600030101010101" pitchFamily="2" charset="-122"/>
            </a:endParaRPr>
          </a:p>
        </p:txBody>
      </p:sp>
      <p:sp>
        <p:nvSpPr>
          <p:cNvPr id="2" name="文本框 1"/>
          <p:cNvSpPr txBox="1"/>
          <p:nvPr/>
        </p:nvSpPr>
        <p:spPr>
          <a:xfrm>
            <a:off x="1258888" y="5505450"/>
            <a:ext cx="6408737" cy="12001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a:spcBef>
                <a:spcPct val="0"/>
              </a:spcBef>
              <a:buClrTx/>
              <a:buSzTx/>
              <a:buFontTx/>
              <a:buNone/>
            </a:pPr>
            <a:r>
              <a:rPr lang="zh-CN" altLang="en-US" sz="1800" dirty="0">
                <a:solidFill>
                  <a:srgbClr val="FF0000"/>
                </a:solidFill>
              </a:rPr>
              <a:t>语义错误：</a:t>
            </a:r>
            <a:r>
              <a:rPr lang="en-US" altLang="zh-CN" sz="1800" dirty="0">
                <a:solidFill>
                  <a:srgbClr val="FF0000"/>
                </a:solidFill>
              </a:rPr>
              <a:t>x</a:t>
            </a:r>
            <a:r>
              <a:rPr lang="zh-CN" altLang="en-US" sz="1800" dirty="0">
                <a:solidFill>
                  <a:srgbClr val="FF0000"/>
                </a:solidFill>
              </a:rPr>
              <a:t>是一个变量，不能作为函数调用；</a:t>
            </a:r>
            <a:endParaRPr lang="en-US" altLang="zh-CN" sz="1800" dirty="0">
              <a:solidFill>
                <a:srgbClr val="FF0000"/>
              </a:solidFill>
            </a:endParaRPr>
          </a:p>
          <a:p>
            <a:pPr marL="0" lvl="0" indent="0">
              <a:spcBef>
                <a:spcPct val="0"/>
              </a:spcBef>
              <a:buClrTx/>
              <a:buSzTx/>
              <a:buFontTx/>
              <a:buNone/>
            </a:pPr>
            <a:r>
              <a:rPr lang="en-US" altLang="zh-CN" sz="1800" dirty="0">
                <a:solidFill>
                  <a:srgbClr val="FF0000"/>
                </a:solidFill>
              </a:rPr>
              <a:t>                  t</a:t>
            </a:r>
            <a:r>
              <a:rPr lang="zh-CN" altLang="en-US" sz="1800" dirty="0">
                <a:solidFill>
                  <a:srgbClr val="FF0000"/>
                </a:solidFill>
              </a:rPr>
              <a:t>未声明；</a:t>
            </a:r>
            <a:endParaRPr lang="en-US" altLang="zh-CN" sz="1800" dirty="0">
              <a:solidFill>
                <a:srgbClr val="FF0000"/>
              </a:solidFill>
            </a:endParaRPr>
          </a:p>
          <a:p>
            <a:pPr marL="0" lvl="0" indent="0">
              <a:spcBef>
                <a:spcPct val="0"/>
              </a:spcBef>
              <a:buClrTx/>
              <a:buSzTx/>
              <a:buFontTx/>
              <a:buNone/>
            </a:pPr>
            <a:r>
              <a:rPr lang="en-US" altLang="zh-CN" sz="1800" dirty="0">
                <a:solidFill>
                  <a:srgbClr val="FF0000"/>
                </a:solidFill>
              </a:rPr>
              <a:t>                  0</a:t>
            </a:r>
            <a:r>
              <a:rPr lang="zh-CN" altLang="en-US" sz="1800" dirty="0">
                <a:solidFill>
                  <a:srgbClr val="FF0000"/>
                </a:solidFill>
              </a:rPr>
              <a:t>不能作为除数；</a:t>
            </a:r>
            <a:endParaRPr lang="en-US" altLang="zh-CN" sz="1800" dirty="0">
              <a:solidFill>
                <a:srgbClr val="FF0000"/>
              </a:solidFill>
            </a:endParaRPr>
          </a:p>
          <a:p>
            <a:pPr marL="0" lvl="0" indent="0">
              <a:spcBef>
                <a:spcPct val="0"/>
              </a:spcBef>
              <a:buClrTx/>
              <a:buSzTx/>
              <a:buFontTx/>
              <a:buNone/>
            </a:pPr>
            <a:r>
              <a:rPr lang="en-US" altLang="zh-CN" sz="1800" dirty="0">
                <a:solidFill>
                  <a:srgbClr val="FF0000"/>
                </a:solidFill>
              </a:rPr>
              <a:t>                  float</a:t>
            </a:r>
            <a:r>
              <a:rPr lang="zh-CN" altLang="en-US" sz="1800" dirty="0">
                <a:solidFill>
                  <a:srgbClr val="FF0000"/>
                </a:solidFill>
              </a:rPr>
              <a:t>类型的值赋值给整型变量。</a:t>
            </a:r>
            <a:endParaRPr lang="zh-CN" altLang="en-US" sz="1800" dirty="0">
              <a:solidFill>
                <a:srgbClr val="FF0000"/>
              </a:solidFill>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4" name="灯片编号占位符 2"/>
          <p:cNvSpPr txBox="1">
            <a:spLocks noGrp="1"/>
          </p:cNvSpPr>
          <p:nvPr>
            <p:ph type="sldNum" sz="quarter" idx="11"/>
          </p:nvPr>
        </p:nvSpPr>
        <p:spPr/>
        <p:txBody>
          <a:bodyPr anchor="b" anchorCtr="0"/>
          <a:p>
            <a:pPr marL="0" indent="0" algn="r" eaLnBrk="1" hangingPunct="1">
              <a:spcBef>
                <a:spcPct val="0"/>
              </a:spcBef>
              <a:buClrTx/>
              <a:buSzTx/>
              <a:buFontTx/>
              <a:buNone/>
            </a:pPr>
            <a:fld id="{9A0DB2DC-4C9A-4742-B13C-FB6460FD3503}" type="slidenum">
              <a:rPr lang="en-US" altLang="zh-CN" sz="1200" dirty="0">
                <a:latin typeface="Arial Black" panose="020B0A04020102020204" pitchFamily="34" charset="0"/>
              </a:rPr>
            </a:fld>
            <a:endParaRPr lang="en-US" altLang="zh-CN" sz="1200" dirty="0">
              <a:latin typeface="Arial Black" panose="020B0A04020102020204" pitchFamily="34" charset="0"/>
            </a:endParaRPr>
          </a:p>
        </p:txBody>
      </p:sp>
      <p:pic>
        <p:nvPicPr>
          <p:cNvPr id="33795" name="图片 1"/>
          <p:cNvPicPr>
            <a:picLocks noChangeAspect="1"/>
          </p:cNvPicPr>
          <p:nvPr/>
        </p:nvPicPr>
        <p:blipFill>
          <a:blip r:embed="rId1"/>
          <a:stretch>
            <a:fillRect/>
          </a:stretch>
        </p:blipFill>
        <p:spPr>
          <a:xfrm>
            <a:off x="323850" y="1196975"/>
            <a:ext cx="8596313" cy="4425950"/>
          </a:xfrm>
          <a:prstGeom prst="rect">
            <a:avLst/>
          </a:prstGeom>
          <a:noFill/>
          <a:ln w="9525">
            <a:noFill/>
          </a:ln>
        </p:spPr>
      </p:pic>
    </p:spTree>
  </p:cSld>
  <p:clrMapOvr>
    <a:masterClrMapping/>
  </p:clrMapOvr>
  <p:transition>
    <p:blinds dir="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8" name="灯片编号占位符 4"/>
          <p:cNvSpPr txBox="1">
            <a:spLocks noGrp="1"/>
          </p:cNvSpPr>
          <p:nvPr>
            <p:ph type="sldNum" sz="quarter" idx="11"/>
          </p:nvPr>
        </p:nvSpPr>
        <p:spPr/>
        <p:txBody>
          <a:bodyPr anchor="b" anchorCtr="0"/>
          <a:p>
            <a:pPr marL="0" indent="0" algn="r" eaLnBrk="1" hangingPunct="1">
              <a:spcBef>
                <a:spcPct val="0"/>
              </a:spcBef>
              <a:buClrTx/>
              <a:buSzTx/>
              <a:buFontTx/>
              <a:buNone/>
            </a:pPr>
            <a:fld id="{9A0DB2DC-4C9A-4742-B13C-FB6460FD3503}" type="slidenum">
              <a:rPr lang="en-US" altLang="zh-CN" sz="1200" dirty="0">
                <a:latin typeface="Arial Black" panose="020B0A04020102020204" pitchFamily="34" charset="0"/>
              </a:rPr>
            </a:fld>
            <a:endParaRPr lang="en-US" altLang="zh-CN" sz="1200" dirty="0">
              <a:latin typeface="Arial Black" panose="020B0A04020102020204" pitchFamily="34" charset="0"/>
            </a:endParaRPr>
          </a:p>
        </p:txBody>
      </p:sp>
      <p:sp>
        <p:nvSpPr>
          <p:cNvPr id="34819" name="Rectangle 4"/>
          <p:cNvSpPr>
            <a:spLocks noGrp="1"/>
          </p:cNvSpPr>
          <p:nvPr>
            <p:ph idx="1"/>
          </p:nvPr>
        </p:nvSpPr>
        <p:spPr>
          <a:xfrm>
            <a:off x="468313" y="765175"/>
            <a:ext cx="3644900" cy="601663"/>
          </a:xfrm>
        </p:spPr>
        <p:txBody>
          <a:bodyPr vert="horz" wrap="square" lIns="91440" tIns="45720" rIns="91440" bIns="45720" anchor="t" anchorCtr="0"/>
          <a:p>
            <a:pPr eaLnBrk="1" hangingPunct="1"/>
            <a:r>
              <a:rPr lang="en-US" altLang="zh-CN" sz="2800" b="1" dirty="0">
                <a:solidFill>
                  <a:srgbClr val="660066"/>
                </a:solidFill>
                <a:latin typeface="宋体" panose="02010600030101010101" pitchFamily="2" charset="-122"/>
                <a:cs typeface="Times New Roman" panose="02020603050405020304" pitchFamily="18" charset="0"/>
              </a:rPr>
              <a:t>5.2.3 S</a:t>
            </a:r>
            <a:r>
              <a:rPr lang="zh-CN" altLang="en-US" sz="2800" b="1" dirty="0">
                <a:solidFill>
                  <a:srgbClr val="660066"/>
                </a:solidFill>
                <a:latin typeface="宋体" panose="02010600030101010101" pitchFamily="2" charset="-122"/>
                <a:cs typeface="Times New Roman" panose="02020603050405020304" pitchFamily="18" charset="0"/>
              </a:rPr>
              <a:t>属性定义</a:t>
            </a:r>
            <a:endParaRPr lang="zh-CN" altLang="en-US" sz="2800" b="1" dirty="0">
              <a:solidFill>
                <a:srgbClr val="660066"/>
              </a:solidFill>
              <a:latin typeface="宋体" panose="02010600030101010101" pitchFamily="2" charset="-122"/>
              <a:ea typeface="Times New Roman" panose="02020603050405020304" pitchFamily="18" charset="0"/>
            </a:endParaRPr>
          </a:p>
        </p:txBody>
      </p:sp>
      <p:sp>
        <p:nvSpPr>
          <p:cNvPr id="34820" name="Text Box 5"/>
          <p:cNvSpPr txBox="1"/>
          <p:nvPr/>
        </p:nvSpPr>
        <p:spPr>
          <a:xfrm>
            <a:off x="806450" y="1484313"/>
            <a:ext cx="7561263" cy="8318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400" dirty="0"/>
              <a:t>       </a:t>
            </a:r>
            <a:r>
              <a:rPr lang="zh-CN" altLang="en-US" sz="2400" dirty="0"/>
              <a:t>如果一个</a:t>
            </a:r>
            <a:r>
              <a:rPr lang="en-US" altLang="zh-CN" sz="2400" dirty="0"/>
              <a:t>SDD</a:t>
            </a:r>
            <a:r>
              <a:rPr lang="zh-CN" altLang="en-US" sz="2400" dirty="0"/>
              <a:t>的每个属性都是</a:t>
            </a:r>
            <a:r>
              <a:rPr lang="zh-CN" altLang="en-US" sz="2400" dirty="0">
                <a:solidFill>
                  <a:srgbClr val="0000FF"/>
                </a:solidFill>
              </a:rPr>
              <a:t>综合属性</a:t>
            </a:r>
            <a:r>
              <a:rPr lang="zh-CN" altLang="en-US" sz="2400" dirty="0"/>
              <a:t>，它就是</a:t>
            </a:r>
            <a:r>
              <a:rPr lang="en-US" altLang="zh-CN" sz="2400" b="1" i="1" dirty="0">
                <a:solidFill>
                  <a:srgbClr val="0000FF"/>
                </a:solidFill>
              </a:rPr>
              <a:t>S</a:t>
            </a:r>
            <a:r>
              <a:rPr lang="zh-CN" altLang="en-US" sz="2400" b="1" i="1" dirty="0">
                <a:solidFill>
                  <a:srgbClr val="0000FF"/>
                </a:solidFill>
              </a:rPr>
              <a:t>属性</a:t>
            </a:r>
            <a:r>
              <a:rPr lang="zh-CN" altLang="en-US" sz="2400" dirty="0"/>
              <a:t>的。</a:t>
            </a:r>
            <a:endParaRPr lang="zh-CN" altLang="en-US" sz="2400" dirty="0"/>
          </a:p>
        </p:txBody>
      </p:sp>
      <p:sp>
        <p:nvSpPr>
          <p:cNvPr id="34821" name="Text Box 6"/>
          <p:cNvSpPr txBox="1"/>
          <p:nvPr/>
        </p:nvSpPr>
        <p:spPr>
          <a:xfrm>
            <a:off x="827088" y="4868863"/>
            <a:ext cx="7632700" cy="12001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400" dirty="0"/>
              <a:t>       </a:t>
            </a:r>
            <a:r>
              <a:rPr lang="zh-CN" altLang="en-US" sz="2400" dirty="0"/>
              <a:t>如果一个</a:t>
            </a:r>
            <a:r>
              <a:rPr lang="en-US" altLang="zh-CN" sz="2400" dirty="0"/>
              <a:t>SDD</a:t>
            </a:r>
            <a:r>
              <a:rPr lang="zh-CN" altLang="en-US" sz="2400" dirty="0"/>
              <a:t>是</a:t>
            </a:r>
            <a:r>
              <a:rPr lang="en-US" altLang="zh-CN" sz="2400" dirty="0"/>
              <a:t>S</a:t>
            </a:r>
            <a:r>
              <a:rPr lang="zh-CN" altLang="en-US" sz="2400" dirty="0"/>
              <a:t>属性的，则可以按照分析树结点的任何</a:t>
            </a:r>
            <a:r>
              <a:rPr lang="zh-CN" altLang="en-US" sz="2400" dirty="0">
                <a:solidFill>
                  <a:srgbClr val="0000FF"/>
                </a:solidFill>
              </a:rPr>
              <a:t>自底向上顺序</a:t>
            </a:r>
            <a:r>
              <a:rPr lang="zh-CN" altLang="en-US" sz="2400" dirty="0"/>
              <a:t>计算各个属性的值，并可以在</a:t>
            </a:r>
            <a:r>
              <a:rPr lang="zh-CN" altLang="en-US" sz="2400" dirty="0">
                <a:solidFill>
                  <a:srgbClr val="0000FF"/>
                </a:solidFill>
              </a:rPr>
              <a:t>自底向上的语法分析</a:t>
            </a:r>
            <a:r>
              <a:rPr lang="zh-CN" altLang="en-US" sz="2400" dirty="0"/>
              <a:t>过程中实现。</a:t>
            </a:r>
            <a:endParaRPr lang="zh-CN" altLang="en-US" sz="2400" dirty="0"/>
          </a:p>
        </p:txBody>
      </p:sp>
      <p:pic>
        <p:nvPicPr>
          <p:cNvPr id="34822" name="图片 1"/>
          <p:cNvPicPr>
            <a:picLocks noChangeAspect="1"/>
          </p:cNvPicPr>
          <p:nvPr/>
        </p:nvPicPr>
        <p:blipFill>
          <a:blip r:embed="rId1"/>
          <a:stretch>
            <a:fillRect/>
          </a:stretch>
        </p:blipFill>
        <p:spPr>
          <a:xfrm>
            <a:off x="2195513" y="2181225"/>
            <a:ext cx="4706937" cy="2687638"/>
          </a:xfrm>
          <a:prstGeom prst="rect">
            <a:avLst/>
          </a:prstGeom>
          <a:noFill/>
          <a:ln w="9525">
            <a:noFill/>
          </a:ln>
        </p:spPr>
      </p:pic>
    </p:spTree>
  </p:cSld>
  <p:clrMapOvr>
    <a:masterClrMapping/>
  </p:clrMapOvr>
  <p:transition>
    <p:blinds dir="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2" name="灯片编号占位符 4"/>
          <p:cNvSpPr txBox="1">
            <a:spLocks noGrp="1"/>
          </p:cNvSpPr>
          <p:nvPr>
            <p:ph type="sldNum" sz="quarter" idx="11"/>
          </p:nvPr>
        </p:nvSpPr>
        <p:spPr/>
        <p:txBody>
          <a:bodyPr anchor="b" anchorCtr="0"/>
          <a:p>
            <a:pPr marL="0" indent="0" algn="r" eaLnBrk="1" hangingPunct="1">
              <a:spcBef>
                <a:spcPct val="0"/>
              </a:spcBef>
              <a:buClrTx/>
              <a:buSzTx/>
              <a:buFontTx/>
              <a:buNone/>
            </a:pPr>
            <a:fld id="{9A0DB2DC-4C9A-4742-B13C-FB6460FD3503}" type="slidenum">
              <a:rPr lang="en-US" altLang="zh-CN" sz="1200" dirty="0">
                <a:latin typeface="Arial Black" panose="020B0A04020102020204" pitchFamily="34" charset="0"/>
              </a:rPr>
            </a:fld>
            <a:endParaRPr lang="en-US" altLang="zh-CN" sz="1200" dirty="0">
              <a:latin typeface="Arial Black" panose="020B0A04020102020204" pitchFamily="34" charset="0"/>
            </a:endParaRPr>
          </a:p>
        </p:txBody>
      </p:sp>
      <p:sp>
        <p:nvSpPr>
          <p:cNvPr id="35843" name="Rectangle 4"/>
          <p:cNvSpPr>
            <a:spLocks noGrp="1"/>
          </p:cNvSpPr>
          <p:nvPr>
            <p:ph idx="1"/>
          </p:nvPr>
        </p:nvSpPr>
        <p:spPr>
          <a:xfrm>
            <a:off x="468313" y="765175"/>
            <a:ext cx="3644900" cy="601663"/>
          </a:xfrm>
        </p:spPr>
        <p:txBody>
          <a:bodyPr vert="horz" wrap="square" lIns="91440" tIns="45720" rIns="91440" bIns="45720" anchor="t" anchorCtr="0"/>
          <a:p>
            <a:pPr eaLnBrk="1" hangingPunct="1"/>
            <a:r>
              <a:rPr lang="en-US" altLang="zh-CN" sz="2800" b="1" dirty="0">
                <a:solidFill>
                  <a:srgbClr val="660066"/>
                </a:solidFill>
                <a:latin typeface="宋体" panose="02010600030101010101" pitchFamily="2" charset="-122"/>
                <a:cs typeface="Times New Roman" panose="02020603050405020304" pitchFamily="18" charset="0"/>
              </a:rPr>
              <a:t>5.2.3 L</a:t>
            </a:r>
            <a:r>
              <a:rPr lang="zh-CN" altLang="en-US" sz="2800" b="1" dirty="0">
                <a:solidFill>
                  <a:srgbClr val="660066"/>
                </a:solidFill>
                <a:latin typeface="宋体" panose="02010600030101010101" pitchFamily="2" charset="-122"/>
                <a:cs typeface="Times New Roman" panose="02020603050405020304" pitchFamily="18" charset="0"/>
              </a:rPr>
              <a:t>属性定义</a:t>
            </a:r>
            <a:endParaRPr lang="zh-CN" altLang="en-US" sz="2800" b="1" dirty="0">
              <a:solidFill>
                <a:srgbClr val="660066"/>
              </a:solidFill>
              <a:latin typeface="宋体" panose="02010600030101010101" pitchFamily="2" charset="-122"/>
              <a:ea typeface="Times New Roman" panose="02020603050405020304" pitchFamily="18" charset="0"/>
            </a:endParaRPr>
          </a:p>
        </p:txBody>
      </p:sp>
      <p:sp>
        <p:nvSpPr>
          <p:cNvPr id="35844" name="Text Box 5"/>
          <p:cNvSpPr txBox="1"/>
          <p:nvPr/>
        </p:nvSpPr>
        <p:spPr>
          <a:xfrm>
            <a:off x="684213" y="1700213"/>
            <a:ext cx="7921625" cy="32321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400" dirty="0"/>
              <a:t>       </a:t>
            </a:r>
            <a:r>
              <a:rPr lang="zh-CN" altLang="en-US" sz="2400" dirty="0"/>
              <a:t>这类</a:t>
            </a:r>
            <a:r>
              <a:rPr lang="en-US" altLang="zh-CN" sz="2400" dirty="0"/>
              <a:t>SDD</a:t>
            </a:r>
            <a:r>
              <a:rPr lang="zh-CN" altLang="en-US" sz="2400" dirty="0"/>
              <a:t>的思想是在一个产生式体所关联的各个属性之间，</a:t>
            </a:r>
            <a:r>
              <a:rPr lang="zh-CN" altLang="en-US" sz="2400" dirty="0">
                <a:solidFill>
                  <a:srgbClr val="0000FF"/>
                </a:solidFill>
              </a:rPr>
              <a:t>依赖图的边总是从左到右</a:t>
            </a:r>
            <a:r>
              <a:rPr lang="zh-CN" altLang="en-US" sz="2400" dirty="0"/>
              <a:t>，而不能从右到左（因此称为</a:t>
            </a:r>
            <a:r>
              <a:rPr lang="en-US" altLang="zh-CN" sz="2400" dirty="0"/>
              <a:t>L</a:t>
            </a:r>
            <a:r>
              <a:rPr lang="zh-CN" altLang="en-US" sz="2400" dirty="0"/>
              <a:t>属性的）。准确的说，</a:t>
            </a:r>
            <a:endParaRPr lang="zh-CN" altLang="en-US" sz="2400" dirty="0"/>
          </a:p>
          <a:p>
            <a:pPr marL="0" lvl="0" indent="0" eaLnBrk="1" hangingPunct="1">
              <a:spcBef>
                <a:spcPct val="50000"/>
              </a:spcBef>
              <a:buClrTx/>
              <a:buSzTx/>
              <a:buFontTx/>
              <a:buNone/>
            </a:pPr>
            <a:r>
              <a:rPr lang="zh-CN" altLang="en-US" sz="2400" dirty="0"/>
              <a:t>       如果对于每个产生式</a:t>
            </a:r>
            <a:r>
              <a:rPr lang="en-US" altLang="zh-CN" sz="2400" dirty="0"/>
              <a:t>A</a:t>
            </a:r>
            <a:r>
              <a:rPr lang="zh-CN" altLang="en-US" sz="2400" dirty="0"/>
              <a:t>－</a:t>
            </a:r>
            <a:r>
              <a:rPr lang="en-US" altLang="zh-CN" sz="2400" dirty="0"/>
              <a:t>&gt;X1X2…Xn</a:t>
            </a:r>
            <a:r>
              <a:rPr lang="zh-CN" altLang="en-US" sz="2400" dirty="0"/>
              <a:t>，其每个语义规则中的每个属性或者是综合属性，或者是</a:t>
            </a:r>
            <a:r>
              <a:rPr lang="en-US" altLang="zh-CN" sz="2400" dirty="0"/>
              <a:t>Xj</a:t>
            </a:r>
            <a:r>
              <a:rPr lang="zh-CN" altLang="en-US" sz="2400" dirty="0"/>
              <a:t>（</a:t>
            </a:r>
            <a:r>
              <a:rPr lang="en-US" altLang="zh-CN" sz="2400" dirty="0"/>
              <a:t>1&lt;=j&lt;=n) </a:t>
            </a:r>
            <a:r>
              <a:rPr lang="zh-CN" altLang="en-US" sz="2400" dirty="0"/>
              <a:t>的一个继承属性且这个继承属性仅依赖于：                                                                                    </a:t>
            </a:r>
            <a:endParaRPr lang="zh-CN" altLang="en-US" sz="2400" dirty="0"/>
          </a:p>
          <a:p>
            <a:pPr marL="0" lvl="0" indent="0" eaLnBrk="1" hangingPunct="1">
              <a:spcBef>
                <a:spcPct val="0"/>
              </a:spcBef>
              <a:buClrTx/>
              <a:buSzTx/>
              <a:buFontTx/>
              <a:buNone/>
            </a:pPr>
            <a:r>
              <a:rPr lang="zh-CN" altLang="en-US" sz="2400" dirty="0"/>
              <a:t>   </a:t>
            </a:r>
            <a:r>
              <a:rPr lang="en-US" altLang="zh-CN" sz="2400" dirty="0"/>
              <a:t>a. </a:t>
            </a:r>
            <a:r>
              <a:rPr lang="zh-CN" altLang="en-US" sz="2400" dirty="0"/>
              <a:t>产生式</a:t>
            </a:r>
            <a:r>
              <a:rPr lang="en-US" altLang="zh-CN" sz="2400" dirty="0"/>
              <a:t>Xj</a:t>
            </a:r>
            <a:r>
              <a:rPr lang="zh-CN" altLang="en-US" sz="2400" dirty="0"/>
              <a:t>的左边符号</a:t>
            </a:r>
            <a:r>
              <a:rPr lang="en-US" altLang="zh-CN" sz="2400" dirty="0"/>
              <a:t>X1</a:t>
            </a:r>
            <a:r>
              <a:rPr lang="zh-CN" altLang="en-US" sz="2400" dirty="0"/>
              <a:t>，</a:t>
            </a:r>
            <a:r>
              <a:rPr lang="en-US" altLang="zh-CN" sz="2400" dirty="0"/>
              <a:t>X2</a:t>
            </a:r>
            <a:r>
              <a:rPr lang="zh-CN" altLang="en-US" sz="2400" dirty="0"/>
              <a:t>，</a:t>
            </a:r>
            <a:r>
              <a:rPr lang="en-US" altLang="zh-CN" sz="2400" dirty="0"/>
              <a:t>…,Xj-1</a:t>
            </a:r>
            <a:r>
              <a:rPr lang="zh-CN" altLang="en-US" sz="2400" dirty="0"/>
              <a:t>的属性</a:t>
            </a:r>
            <a:endParaRPr lang="zh-CN" altLang="en-US" sz="2400" dirty="0"/>
          </a:p>
          <a:p>
            <a:pPr marL="0" lvl="0" indent="0" eaLnBrk="1" hangingPunct="1">
              <a:spcBef>
                <a:spcPct val="0"/>
              </a:spcBef>
              <a:buClrTx/>
              <a:buSzTx/>
              <a:buFontTx/>
              <a:buNone/>
            </a:pPr>
            <a:r>
              <a:rPr lang="zh-CN" altLang="en-US" sz="2400" dirty="0"/>
              <a:t>   </a:t>
            </a:r>
            <a:r>
              <a:rPr lang="en-US" altLang="zh-CN" sz="2400" dirty="0"/>
              <a:t>b. A</a:t>
            </a:r>
            <a:r>
              <a:rPr lang="zh-CN" altLang="en-US" sz="2400" dirty="0"/>
              <a:t>的继承属性</a:t>
            </a:r>
            <a:endParaRPr lang="zh-CN" altLang="en-US" sz="2400" dirty="0"/>
          </a:p>
        </p:txBody>
      </p:sp>
      <p:sp>
        <p:nvSpPr>
          <p:cNvPr id="247814" name="Text Box 6"/>
          <p:cNvSpPr txBox="1">
            <a:spLocks noChangeArrowheads="1"/>
          </p:cNvSpPr>
          <p:nvPr/>
        </p:nvSpPr>
        <p:spPr bwMode="auto">
          <a:xfrm>
            <a:off x="1258888" y="5300663"/>
            <a:ext cx="3951288" cy="396875"/>
          </a:xfrm>
          <a:prstGeom prst="rect">
            <a:avLst/>
          </a:prstGeom>
          <a:noFill/>
          <a:ln>
            <a:noFill/>
          </a:ln>
          <a:effectLst/>
        </p:spPr>
        <p:txBody>
          <a:bodyPr wrap="none">
            <a:spAutoFit/>
          </a:bodyPr>
          <a:lstStyle/>
          <a:p>
            <a:pPr marR="0" defTabSz="914400">
              <a:buClrTx/>
              <a:buSzTx/>
              <a:buFontTx/>
              <a:buNone/>
              <a:defRPr/>
            </a:pPr>
            <a:r>
              <a:rPr kumimoji="0" lang="en-US" altLang="zh-CN" sz="2000" kern="1200" cap="none" spc="0" normalizeH="0" baseline="0" noProof="0" dirty="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S-</a:t>
            </a:r>
            <a:r>
              <a:rPr kumimoji="0" lang="zh-CN" altLang="en-US" sz="2000" kern="1200" cap="none" spc="0" normalizeH="0" baseline="0" noProof="0" dirty="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属性文法是</a:t>
            </a:r>
            <a:r>
              <a:rPr kumimoji="0" lang="en-US" altLang="zh-CN" sz="2000" kern="1200" cap="none" spc="0" normalizeH="0" baseline="0" noProof="0" dirty="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L-</a:t>
            </a:r>
            <a:r>
              <a:rPr kumimoji="0" lang="zh-CN" altLang="en-US" sz="2000" kern="1200" cap="none" spc="0" normalizeH="0" baseline="0" noProof="0" dirty="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属性文法吗？？？</a:t>
            </a:r>
            <a:endParaRPr kumimoji="0" lang="zh-CN" altLang="en-US" sz="2000" kern="1200" cap="none" spc="0" normalizeH="0" baseline="0" noProof="0" dirty="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247815" name="Text Box 7"/>
          <p:cNvSpPr txBox="1"/>
          <p:nvPr/>
        </p:nvSpPr>
        <p:spPr>
          <a:xfrm>
            <a:off x="1258888" y="5734050"/>
            <a:ext cx="3471862" cy="7016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a:spcBef>
                <a:spcPct val="0"/>
              </a:spcBef>
              <a:buClrTx/>
              <a:buSzTx/>
              <a:buFontTx/>
              <a:buNone/>
            </a:pPr>
            <a:r>
              <a:rPr lang="en-US" altLang="zh-CN" sz="2000" dirty="0">
                <a:latin typeface="Times New Roman" panose="02020603050405020304" pitchFamily="18" charset="0"/>
              </a:rPr>
              <a:t>S-</a:t>
            </a:r>
            <a:r>
              <a:rPr lang="zh-CN" altLang="en-US" sz="2000" dirty="0">
                <a:latin typeface="Times New Roman" panose="02020603050405020304" pitchFamily="18" charset="0"/>
              </a:rPr>
              <a:t>属性文法是</a:t>
            </a:r>
            <a:r>
              <a:rPr lang="en-US" altLang="zh-CN" sz="2000" dirty="0">
                <a:latin typeface="Times New Roman" panose="02020603050405020304" pitchFamily="18" charset="0"/>
              </a:rPr>
              <a:t>L-</a:t>
            </a:r>
            <a:r>
              <a:rPr lang="zh-CN" altLang="en-US" sz="2000" dirty="0">
                <a:latin typeface="Times New Roman" panose="02020603050405020304" pitchFamily="18" charset="0"/>
              </a:rPr>
              <a:t>属性文法。</a:t>
            </a:r>
            <a:endParaRPr lang="zh-CN" altLang="en-US" sz="2000" dirty="0">
              <a:latin typeface="Times New Roman" panose="02020603050405020304" pitchFamily="18" charset="0"/>
            </a:endParaRPr>
          </a:p>
          <a:p>
            <a:pPr marL="0" lvl="0" indent="0">
              <a:spcBef>
                <a:spcPct val="0"/>
              </a:spcBef>
              <a:buClrTx/>
              <a:buSzTx/>
              <a:buFontTx/>
              <a:buNone/>
            </a:pPr>
            <a:r>
              <a:rPr lang="zh-CN" altLang="en-US" sz="2000" dirty="0">
                <a:latin typeface="Times New Roman" panose="02020603050405020304" pitchFamily="18" charset="0"/>
              </a:rPr>
              <a:t>因为</a:t>
            </a:r>
            <a:r>
              <a:rPr lang="en-US" altLang="zh-CN" sz="2000" dirty="0">
                <a:latin typeface="Times New Roman" panose="02020603050405020304" pitchFamily="18" charset="0"/>
              </a:rPr>
              <a:t>a</a:t>
            </a:r>
            <a:r>
              <a:rPr lang="zh-CN" altLang="en-US" sz="2000" dirty="0">
                <a:latin typeface="Times New Roman" panose="02020603050405020304" pitchFamily="18" charset="0"/>
              </a:rPr>
              <a:t>，</a:t>
            </a:r>
            <a:r>
              <a:rPr lang="en-US" altLang="zh-CN" sz="2000" dirty="0">
                <a:latin typeface="Times New Roman" panose="02020603050405020304" pitchFamily="18" charset="0"/>
              </a:rPr>
              <a:t>b</a:t>
            </a:r>
            <a:r>
              <a:rPr lang="zh-CN" altLang="en-US" sz="2000" dirty="0">
                <a:latin typeface="Times New Roman" panose="02020603050405020304" pitchFamily="18" charset="0"/>
              </a:rPr>
              <a:t>限制只用于继承属性</a:t>
            </a:r>
            <a:endParaRPr lang="zh-CN" altLang="en-US" sz="2000" dirty="0">
              <a:latin typeface="Times New Roman" panose="02020603050405020304" pitchFamily="18" charset="0"/>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247815"/>
                                        </p:tgtEl>
                                        <p:attrNameLst>
                                          <p:attrName>style.visibility</p:attrName>
                                        </p:attrNameLst>
                                      </p:cBhvr>
                                      <p:to>
                                        <p:strVal val="visible"/>
                                      </p:to>
                                    </p:set>
                                    <p:anim calcmode="lin" valueType="num">
                                      <p:cBhvr>
                                        <p:cTn id="7" dur="1000" fill="hold"/>
                                        <p:tgtEl>
                                          <p:spTgt spid="247815"/>
                                        </p:tgtEl>
                                        <p:attrNameLst>
                                          <p:attrName>ppt_w</p:attrName>
                                        </p:attrNameLst>
                                      </p:cBhvr>
                                      <p:tavLst>
                                        <p:tav tm="0">
                                          <p:val>
                                            <p:fltVal val="0.000000"/>
                                          </p:val>
                                        </p:tav>
                                        <p:tav tm="100000">
                                          <p:val>
                                            <p:strVal val="#ppt_w"/>
                                          </p:val>
                                        </p:tav>
                                      </p:tavLst>
                                    </p:anim>
                                    <p:anim calcmode="lin" valueType="num">
                                      <p:cBhvr>
                                        <p:cTn id="8" dur="1000" fill="hold"/>
                                        <p:tgtEl>
                                          <p:spTgt spid="247815"/>
                                        </p:tgtEl>
                                        <p:attrNameLst>
                                          <p:attrName>ppt_h</p:attrName>
                                        </p:attrNameLst>
                                      </p:cBhvr>
                                      <p:tavLst>
                                        <p:tav tm="0">
                                          <p:val>
                                            <p:fltVal val="0.000000"/>
                                          </p:val>
                                        </p:tav>
                                        <p:tav tm="100000">
                                          <p:val>
                                            <p:strVal val="#ppt_h"/>
                                          </p:val>
                                        </p:tav>
                                      </p:tavLst>
                                    </p:anim>
                                    <p:anim calcmode="lin" valueType="num">
                                      <p:cBhvr>
                                        <p:cTn id="9" dur="1000" fill="hold"/>
                                        <p:tgtEl>
                                          <p:spTgt spid="247815"/>
                                        </p:tgtEl>
                                        <p:attrNameLst>
                                          <p:attrName>ppt_x</p:attrName>
                                        </p:attrNameLst>
                                      </p:cBhvr>
                                      <p:tavLst>
                                        <p:tav tm="0" fmla="#ppt_x+(cos(-2*pi*(1-$))*-#ppt_x-sin(-2*pi*(1-$))*(1-#ppt_y))*(1-$)">
                                          <p:val>
                                            <p:fltVal val="0.000000"/>
                                          </p:val>
                                        </p:tav>
                                        <p:tav tm="100000">
                                          <p:val>
                                            <p:fltVal val="1.000000"/>
                                          </p:val>
                                        </p:tav>
                                      </p:tavLst>
                                    </p:anim>
                                    <p:anim calcmode="lin" valueType="num">
                                      <p:cBhvr>
                                        <p:cTn id="10" dur="1000" fill="hold"/>
                                        <p:tgtEl>
                                          <p:spTgt spid="247815"/>
                                        </p:tgtEl>
                                        <p:attrNameLst>
                                          <p:attrName>ppt_y</p:attrName>
                                        </p:attrNameLst>
                                      </p:cBhvr>
                                      <p:tavLst>
                                        <p:tav tm="0" fmla="#ppt_y+(sin(-2*pi*(1-$))*-#ppt_x+cos(-2*pi*(1-$))*(1-#ppt_y))*(1-$)">
                                          <p:val>
                                            <p:fltVal val="0.000000"/>
                                          </p:val>
                                        </p:tav>
                                        <p:tav tm="100000">
                                          <p:val>
                                            <p:fltVal val="1.00000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灯片编号占位符 4"/>
          <p:cNvSpPr txBox="1">
            <a:spLocks noGrp="1"/>
          </p:cNvSpPr>
          <p:nvPr>
            <p:ph type="sldNum" sz="quarter" idx="11"/>
          </p:nvPr>
        </p:nvSpPr>
        <p:spPr/>
        <p:txBody>
          <a:bodyPr anchor="b" anchorCtr="0"/>
          <a:p>
            <a:pPr marL="0" indent="0" algn="r" eaLnBrk="1" hangingPunct="1">
              <a:spcBef>
                <a:spcPct val="0"/>
              </a:spcBef>
              <a:buClrTx/>
              <a:buSzTx/>
              <a:buFontTx/>
              <a:buNone/>
            </a:pPr>
            <a:fld id="{9A0DB2DC-4C9A-4742-B13C-FB6460FD3503}" type="slidenum">
              <a:rPr lang="en-US" altLang="zh-CN" sz="1200" dirty="0">
                <a:latin typeface="Arial Black" panose="020B0A04020102020204" pitchFamily="34" charset="0"/>
              </a:rPr>
            </a:fld>
            <a:endParaRPr lang="en-US" altLang="zh-CN" sz="1200" dirty="0">
              <a:latin typeface="Arial Black" panose="020B0A04020102020204" pitchFamily="34" charset="0"/>
            </a:endParaRPr>
          </a:p>
        </p:txBody>
      </p:sp>
      <p:sp>
        <p:nvSpPr>
          <p:cNvPr id="248836" name="Text Box 4"/>
          <p:cNvSpPr txBox="1">
            <a:spLocks noChangeArrowheads="1"/>
          </p:cNvSpPr>
          <p:nvPr/>
        </p:nvSpPr>
        <p:spPr bwMode="auto">
          <a:xfrm>
            <a:off x="684213" y="1771650"/>
            <a:ext cx="488950" cy="2854325"/>
          </a:xfrm>
          <a:prstGeom prst="rect">
            <a:avLst/>
          </a:prstGeom>
          <a:noFill/>
          <a:ln>
            <a:noFill/>
          </a:ln>
          <a:effectLst/>
        </p:spPr>
        <p:txBody>
          <a:bodyPr vert="eaVert" wrap="none">
            <a:spAutoFit/>
          </a:bodyPr>
          <a:lstStyle/>
          <a:p>
            <a:pPr marR="0" defTabSz="914400">
              <a:buClrTx/>
              <a:buSzTx/>
              <a:buFontTx/>
              <a:buNone/>
              <a:defRPr/>
            </a:pPr>
            <a:r>
              <a:rPr kumimoji="0" lang="zh-CN" altLang="en-US" sz="2000" b="1" kern="1200" cap="none" spc="0" normalizeH="0" baseline="0" noProof="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这个是</a:t>
            </a:r>
            <a:r>
              <a:rPr kumimoji="0" lang="en-US" altLang="zh-CN" sz="2000" b="1" kern="1200" cap="none" spc="0" normalizeH="0" baseline="0" noProof="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L-</a:t>
            </a:r>
            <a:r>
              <a:rPr kumimoji="0" lang="zh-CN" altLang="en-US" sz="2000" b="1" kern="1200" cap="none" spc="0" normalizeH="0" baseline="0" noProof="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属性文法吗？？</a:t>
            </a:r>
            <a:endParaRPr kumimoji="0" lang="zh-CN" altLang="en-US" sz="2000" b="1" kern="1200" cap="none" spc="0" normalizeH="0" baseline="0" noProof="0">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36868" name="Text Box 5"/>
          <p:cNvSpPr txBox="1"/>
          <p:nvPr/>
        </p:nvSpPr>
        <p:spPr>
          <a:xfrm>
            <a:off x="2570163" y="2708275"/>
            <a:ext cx="32766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a:spcBef>
                <a:spcPct val="0"/>
              </a:spcBef>
              <a:buClrTx/>
              <a:buSzTx/>
              <a:buFontTx/>
              <a:buNone/>
            </a:pPr>
            <a:endParaRPr lang="zh-CN" altLang="zh-CN" sz="2400" dirty="0">
              <a:latin typeface="Times New Roman" panose="02020603050405020304" pitchFamily="18" charset="0"/>
            </a:endParaRPr>
          </a:p>
        </p:txBody>
      </p:sp>
      <p:sp>
        <p:nvSpPr>
          <p:cNvPr id="248838" name="Text Box 6"/>
          <p:cNvSpPr txBox="1"/>
          <p:nvPr/>
        </p:nvSpPr>
        <p:spPr>
          <a:xfrm>
            <a:off x="3865563" y="2251075"/>
            <a:ext cx="1828800" cy="13112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a:spcBef>
                <a:spcPct val="0"/>
              </a:spcBef>
              <a:buClrTx/>
              <a:buSzTx/>
              <a:buFontTx/>
              <a:buNone/>
            </a:pPr>
            <a:r>
              <a:rPr lang="en-US" altLang="zh-CN" sz="8000" b="1" dirty="0">
                <a:latin typeface="Times New Roman" panose="02020603050405020304" pitchFamily="18" charset="0"/>
              </a:rPr>
              <a:t>NO</a:t>
            </a:r>
            <a:endParaRPr lang="en-US" altLang="zh-CN" sz="8000" b="1" dirty="0">
              <a:latin typeface="Times New Roman" panose="02020603050405020304" pitchFamily="18" charset="0"/>
            </a:endParaRPr>
          </a:p>
        </p:txBody>
      </p:sp>
      <p:graphicFrame>
        <p:nvGraphicFramePr>
          <p:cNvPr id="248839" name="Group 7"/>
          <p:cNvGraphicFramePr>
            <a:graphicFrameLocks noGrp="1"/>
          </p:cNvGraphicFramePr>
          <p:nvPr/>
        </p:nvGraphicFramePr>
        <p:xfrm>
          <a:off x="1763713" y="1700213"/>
          <a:ext cx="6096000" cy="2327275"/>
        </p:xfrm>
        <a:graphic>
          <a:graphicData uri="http://schemas.openxmlformats.org/drawingml/2006/table">
            <a:tbl>
              <a:tblPr/>
              <a:tblGrid>
                <a:gridCol w="3048000"/>
                <a:gridCol w="3048000"/>
              </a:tblGrid>
              <a:tr h="396348">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zh-CN" altLang="en-US"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产生式</a:t>
                      </a:r>
                      <a:endParaRPr kumimoji="0" lang="zh-CN" altLang="en-US"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语义规则</a:t>
                      </a: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930927">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a:t>
                      </a: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LM</a:t>
                      </a:r>
                      <a:endPar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endParaRPr>
                    </a:p>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endParaRPr>
                    </a:p>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AQR</a:t>
                      </a:r>
                      <a:endPar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endParaRP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err="1" smtClean="0">
                          <a:ln>
                            <a:noFill/>
                          </a:ln>
                          <a:solidFill>
                            <a:schemeClr val="tx1"/>
                          </a:solidFill>
                          <a:effectLst/>
                          <a:latin typeface="Arial" panose="020B0604020202020204" pitchFamily="34" charset="0"/>
                          <a:ea typeface="宋体" panose="02010600030101010101" pitchFamily="2" charset="-122"/>
                        </a:rPr>
                        <a:t>L.i</a:t>
                      </a:r>
                      <a:r>
                        <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 l (</a:t>
                      </a:r>
                      <a:r>
                        <a:rPr kumimoji="0" lang="en-US" altLang="zh-CN" sz="2000" b="0" i="0" u="none" strike="noStrike" cap="none" normalizeH="0" baseline="0" dirty="0" err="1" smtClean="0">
                          <a:ln>
                            <a:noFill/>
                          </a:ln>
                          <a:solidFill>
                            <a:schemeClr val="tx1"/>
                          </a:solidFill>
                          <a:effectLst/>
                          <a:latin typeface="Arial" panose="020B0604020202020204" pitchFamily="34" charset="0"/>
                          <a:ea typeface="宋体" panose="02010600030101010101" pitchFamily="2" charset="-122"/>
                        </a:rPr>
                        <a:t>A.i</a:t>
                      </a:r>
                      <a:r>
                        <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a:t>
                      </a:r>
                      <a:endPar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err="1" smtClean="0">
                          <a:ln>
                            <a:noFill/>
                          </a:ln>
                          <a:solidFill>
                            <a:schemeClr val="tx1"/>
                          </a:solidFill>
                          <a:effectLst/>
                          <a:latin typeface="Arial" panose="020B0604020202020204" pitchFamily="34" charset="0"/>
                          <a:ea typeface="宋体" panose="02010600030101010101" pitchFamily="2" charset="-122"/>
                        </a:rPr>
                        <a:t>M.i</a:t>
                      </a:r>
                      <a:r>
                        <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 m (</a:t>
                      </a:r>
                      <a:r>
                        <a:rPr kumimoji="0" lang="en-US" altLang="zh-CN" sz="2000" b="0" i="0" u="none" strike="noStrike" cap="none" normalizeH="0" baseline="0" dirty="0" err="1" smtClean="0">
                          <a:ln>
                            <a:noFill/>
                          </a:ln>
                          <a:solidFill>
                            <a:schemeClr val="tx1"/>
                          </a:solidFill>
                          <a:effectLst/>
                          <a:latin typeface="Arial" panose="020B0604020202020204" pitchFamily="34" charset="0"/>
                          <a:ea typeface="宋体" panose="02010600030101010101" pitchFamily="2" charset="-122"/>
                        </a:rPr>
                        <a:t>l.s</a:t>
                      </a:r>
                      <a:r>
                        <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a:t>
                      </a:r>
                      <a:endPar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err="1" smtClean="0">
                          <a:ln>
                            <a:noFill/>
                          </a:ln>
                          <a:solidFill>
                            <a:schemeClr val="tx1"/>
                          </a:solidFill>
                          <a:effectLst/>
                          <a:latin typeface="Arial" panose="020B0604020202020204" pitchFamily="34" charset="0"/>
                          <a:ea typeface="宋体" panose="02010600030101010101" pitchFamily="2" charset="-122"/>
                        </a:rPr>
                        <a:t>R.i</a:t>
                      </a:r>
                      <a:r>
                        <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 r (</a:t>
                      </a:r>
                      <a:r>
                        <a:rPr kumimoji="0" lang="en-US" altLang="zh-CN" sz="2000" b="0" i="0" u="none" strike="noStrike" cap="none" normalizeH="0" baseline="0" dirty="0" err="1" smtClean="0">
                          <a:ln>
                            <a:noFill/>
                          </a:ln>
                          <a:solidFill>
                            <a:schemeClr val="tx1"/>
                          </a:solidFill>
                          <a:effectLst/>
                          <a:latin typeface="Arial" panose="020B0604020202020204" pitchFamily="34" charset="0"/>
                          <a:ea typeface="宋体" panose="02010600030101010101" pitchFamily="2" charset="-122"/>
                        </a:rPr>
                        <a:t>A.i</a:t>
                      </a:r>
                      <a:r>
                        <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a:t>
                      </a:r>
                      <a:endPar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err="1" smtClean="0">
                          <a:ln>
                            <a:noFill/>
                          </a:ln>
                          <a:solidFill>
                            <a:schemeClr val="tx1"/>
                          </a:solidFill>
                          <a:effectLst/>
                          <a:latin typeface="Arial" panose="020B0604020202020204" pitchFamily="34" charset="0"/>
                          <a:ea typeface="宋体" panose="02010600030101010101" pitchFamily="2" charset="-122"/>
                        </a:rPr>
                        <a:t>Q.i</a:t>
                      </a:r>
                      <a:r>
                        <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 q (</a:t>
                      </a:r>
                      <a:r>
                        <a:rPr kumimoji="0" lang="en-US" altLang="zh-CN" sz="2000" b="0" i="0" u="none" strike="noStrike" cap="none" normalizeH="0" baseline="0" dirty="0" err="1" smtClean="0">
                          <a:ln>
                            <a:noFill/>
                          </a:ln>
                          <a:solidFill>
                            <a:schemeClr val="tx1"/>
                          </a:solidFill>
                          <a:effectLst/>
                          <a:latin typeface="Arial" panose="020B0604020202020204" pitchFamily="34" charset="0"/>
                          <a:ea typeface="宋体" panose="02010600030101010101" pitchFamily="2" charset="-122"/>
                        </a:rPr>
                        <a:t>R.s</a:t>
                      </a:r>
                      <a:r>
                        <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a:t>
                      </a:r>
                      <a:endPar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err="1" smtClean="0">
                          <a:ln>
                            <a:noFill/>
                          </a:ln>
                          <a:solidFill>
                            <a:schemeClr val="tx1"/>
                          </a:solidFill>
                          <a:effectLst/>
                          <a:latin typeface="Arial" panose="020B0604020202020204" pitchFamily="34" charset="0"/>
                          <a:ea typeface="宋体" panose="02010600030101010101" pitchFamily="2" charset="-122"/>
                        </a:rPr>
                        <a:t>A.s</a:t>
                      </a:r>
                      <a:r>
                        <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 f (</a:t>
                      </a:r>
                      <a:r>
                        <a:rPr kumimoji="0" lang="en-US" altLang="zh-CN" sz="2000" b="0" i="0" u="none" strike="noStrike" cap="none" normalizeH="0" baseline="0" dirty="0" err="1" smtClean="0">
                          <a:ln>
                            <a:noFill/>
                          </a:ln>
                          <a:solidFill>
                            <a:schemeClr val="tx1"/>
                          </a:solidFill>
                          <a:effectLst/>
                          <a:latin typeface="Arial" panose="020B0604020202020204" pitchFamily="34" charset="0"/>
                          <a:ea typeface="宋体" panose="02010600030101010101" pitchFamily="2" charset="-122"/>
                        </a:rPr>
                        <a:t>Q.s</a:t>
                      </a:r>
                      <a:r>
                        <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a:t>
                      </a:r>
                      <a:endPar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48850" name="Rectangle 18"/>
          <p:cNvSpPr/>
          <p:nvPr/>
        </p:nvSpPr>
        <p:spPr>
          <a:xfrm>
            <a:off x="5437188" y="3213100"/>
            <a:ext cx="1727200" cy="381000"/>
          </a:xfrm>
          <a:prstGeom prst="rect">
            <a:avLst/>
          </a:prstGeom>
          <a:noFill/>
          <a:ln w="25400" cap="flat" cmpd="sng">
            <a:solidFill>
              <a:schemeClr val="tx1"/>
            </a:solidFill>
            <a:prstDash val="dash"/>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dirty="0"/>
          </a:p>
        </p:txBody>
      </p:sp>
      <p:sp>
        <p:nvSpPr>
          <p:cNvPr id="248851" name="Text Box 19"/>
          <p:cNvSpPr txBox="1"/>
          <p:nvPr/>
        </p:nvSpPr>
        <p:spPr>
          <a:xfrm>
            <a:off x="1331913" y="4148138"/>
            <a:ext cx="7107237" cy="396875"/>
          </a:xfrm>
          <a:prstGeom prst="rect">
            <a:avLst/>
          </a:prstGeom>
          <a:solidFill>
            <a:srgbClr val="6693E4"/>
          </a:solidFill>
          <a:ln w="9525">
            <a:noFill/>
          </a:ln>
          <a:effectLst>
            <a:outerShdw dist="107763" dir="2699999" algn="ctr" rotWithShape="0">
              <a:schemeClr val="bg2">
                <a:alpha val="50000"/>
              </a:schemeClr>
            </a:outerShdw>
          </a:effectLst>
        </p:spPr>
        <p:txBody>
          <a:bodyPr wrap="none">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342900" lvl="0" indent="-342900" eaLnBrk="1" hangingPunct="1">
              <a:buClr>
                <a:schemeClr val="hlink"/>
              </a:buClr>
              <a:buNone/>
            </a:pPr>
            <a:r>
              <a:rPr lang="zh-CN" altLang="en-US" sz="2000" b="1" dirty="0">
                <a:solidFill>
                  <a:schemeClr val="bg1"/>
                </a:solidFill>
              </a:rPr>
              <a:t>因为文法符号</a:t>
            </a:r>
            <a:r>
              <a:rPr lang="en-US" altLang="zh-CN" sz="2000" b="1" dirty="0">
                <a:solidFill>
                  <a:schemeClr val="bg1"/>
                </a:solidFill>
              </a:rPr>
              <a:t>Q</a:t>
            </a:r>
            <a:r>
              <a:rPr lang="zh-CN" altLang="en-US" sz="2000" b="1" dirty="0">
                <a:solidFill>
                  <a:schemeClr val="bg1"/>
                </a:solidFill>
              </a:rPr>
              <a:t>的继承属性</a:t>
            </a:r>
            <a:r>
              <a:rPr lang="en-US" altLang="zh-CN" sz="2000" b="1" dirty="0">
                <a:solidFill>
                  <a:schemeClr val="bg1"/>
                </a:solidFill>
              </a:rPr>
              <a:t>Q.i</a:t>
            </a:r>
            <a:r>
              <a:rPr lang="zh-CN" altLang="en-US" sz="2000" b="1" dirty="0">
                <a:solidFill>
                  <a:schemeClr val="bg1"/>
                </a:solidFill>
              </a:rPr>
              <a:t>依赖于它右边的文法符号的属性</a:t>
            </a:r>
            <a:endParaRPr lang="zh-CN" altLang="en-US" sz="2000" b="1" dirty="0">
              <a:solidFill>
                <a:schemeClr val="bg1"/>
              </a:solidFill>
            </a:endParaRPr>
          </a:p>
        </p:txBody>
      </p:sp>
      <p:sp>
        <p:nvSpPr>
          <p:cNvPr id="2" name="文本框 1"/>
          <p:cNvSpPr txBox="1"/>
          <p:nvPr/>
        </p:nvSpPr>
        <p:spPr>
          <a:xfrm>
            <a:off x="1238250" y="4924425"/>
            <a:ext cx="7200900" cy="13239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a:spcBef>
                <a:spcPct val="0"/>
              </a:spcBef>
              <a:buClrTx/>
              <a:buSzTx/>
              <a:buFontTx/>
              <a:buNone/>
            </a:pPr>
            <a:r>
              <a:rPr lang="zh-CN" altLang="en-US" sz="2000" b="1" dirty="0">
                <a:solidFill>
                  <a:srgbClr val="0000FF"/>
                </a:solidFill>
                <a:latin typeface="楷体" panose="02010609060101010101" pitchFamily="49" charset="-122"/>
                <a:ea typeface="楷体" panose="02010609060101010101" pitchFamily="49" charset="-122"/>
              </a:rPr>
              <a:t>提出目的</a:t>
            </a:r>
            <a:r>
              <a:rPr lang="zh-CN" altLang="en-US" sz="2000" dirty="0">
                <a:latin typeface="楷体" panose="02010609060101010101" pitchFamily="49" charset="-122"/>
                <a:ea typeface="楷体" panose="02010609060101010101" pitchFamily="49" charset="-122"/>
              </a:rPr>
              <a:t>：如果某结点的继承属性在访问它之前都能全部计算出来，就可以使用一遍遍历的方式实现属性文法语义规则的计算，就可以在语法分析的同时完成语义规则的计算，把构造分析树和遍历分析树进行语义计算合成一遍。</a:t>
            </a:r>
            <a:endParaRPr lang="zh-CN" altLang="en-US" sz="2000" dirty="0">
              <a:latin typeface="楷体" panose="02010609060101010101" pitchFamily="49" charset="-122"/>
              <a:ea typeface="楷体" panose="02010609060101010101" pitchFamily="49" charset="-122"/>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248838"/>
                                        </p:tgtEl>
                                        <p:attrNameLst>
                                          <p:attrName>style.visibility</p:attrName>
                                        </p:attrNameLst>
                                      </p:cBhvr>
                                      <p:to>
                                        <p:strVal val="visible"/>
                                      </p:to>
                                    </p:set>
                                    <p:animEffect transition="in" filter="barn(inHorizontal)">
                                      <p:cBhvr>
                                        <p:cTn id="7" dur="500"/>
                                        <p:tgtEl>
                                          <p:spTgt spid="24883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48850"/>
                                        </p:tgtEl>
                                        <p:attrNameLst>
                                          <p:attrName>style.visibility</p:attrName>
                                        </p:attrNameLst>
                                      </p:cBhvr>
                                      <p:to>
                                        <p:strVal val="visible"/>
                                      </p:to>
                                    </p:set>
                                    <p:animEffect transition="in" filter="dissolve">
                                      <p:cBhvr>
                                        <p:cTn id="12" dur="500"/>
                                        <p:tgtEl>
                                          <p:spTgt spid="24885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48851"/>
                                        </p:tgtEl>
                                        <p:attrNameLst>
                                          <p:attrName>style.visibility</p:attrName>
                                        </p:attrNameLst>
                                      </p:cBhvr>
                                      <p:to>
                                        <p:strVal val="visible"/>
                                      </p:to>
                                    </p:set>
                                    <p:animEffect transition="in" filter="dissolve">
                                      <p:cBhvr>
                                        <p:cTn id="17" dur="500"/>
                                        <p:tgtEl>
                                          <p:spTgt spid="248851"/>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ppt_x"/>
                                          </p:val>
                                        </p:tav>
                                        <p:tav tm="100000">
                                          <p:val>
                                            <p:strVal val="#ppt_x"/>
                                          </p:val>
                                        </p:tav>
                                      </p:tavLst>
                                    </p:anim>
                                    <p:anim calcmode="lin" valueType="num">
                                      <p:cBhvr additive="base">
                                        <p:cTn id="2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38" grpId="0"/>
      <p:bldP spid="248850" grpId="0" animBg="1"/>
      <p:bldP spid="248851" grpId="0" animBg="1"/>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灯片编号占位符 3"/>
          <p:cNvSpPr txBox="1">
            <a:spLocks noGrp="1"/>
          </p:cNvSpPr>
          <p:nvPr>
            <p:ph type="sldNum" sz="quarter" idx="11"/>
          </p:nvPr>
        </p:nvSpPr>
        <p:spPr/>
        <p:txBody>
          <a:bodyPr anchor="b" anchorCtr="0"/>
          <a:p>
            <a:pPr marL="0" indent="0" algn="r" eaLnBrk="1" hangingPunct="1">
              <a:spcBef>
                <a:spcPct val="0"/>
              </a:spcBef>
              <a:buClrTx/>
              <a:buSzTx/>
              <a:buFontTx/>
              <a:buNone/>
            </a:pPr>
            <a:fld id="{9A0DB2DC-4C9A-4742-B13C-FB6460FD3503}" type="slidenum">
              <a:rPr lang="en-US" altLang="zh-CN" sz="1200" dirty="0">
                <a:latin typeface="Arial Black" panose="020B0A04020102020204" pitchFamily="34" charset="0"/>
              </a:rPr>
            </a:fld>
            <a:endParaRPr lang="en-US" altLang="zh-CN" sz="1200" dirty="0">
              <a:latin typeface="Arial Black" panose="020B0A04020102020204" pitchFamily="34" charset="0"/>
            </a:endParaRPr>
          </a:p>
        </p:txBody>
      </p:sp>
      <p:pic>
        <p:nvPicPr>
          <p:cNvPr id="37891" name="图片 4"/>
          <p:cNvPicPr>
            <a:picLocks noChangeAspect="1"/>
          </p:cNvPicPr>
          <p:nvPr/>
        </p:nvPicPr>
        <p:blipFill>
          <a:blip r:embed="rId1"/>
          <a:stretch>
            <a:fillRect/>
          </a:stretch>
        </p:blipFill>
        <p:spPr>
          <a:xfrm>
            <a:off x="395288" y="981075"/>
            <a:ext cx="8482012" cy="2281238"/>
          </a:xfrm>
          <a:prstGeom prst="rect">
            <a:avLst/>
          </a:prstGeom>
          <a:noFill/>
          <a:ln w="9525">
            <a:noFill/>
          </a:ln>
        </p:spPr>
      </p:pic>
      <p:pic>
        <p:nvPicPr>
          <p:cNvPr id="37892" name="图片 5"/>
          <p:cNvPicPr>
            <a:picLocks noChangeAspect="1"/>
          </p:cNvPicPr>
          <p:nvPr/>
        </p:nvPicPr>
        <p:blipFill>
          <a:blip r:embed="rId2"/>
          <a:stretch>
            <a:fillRect/>
          </a:stretch>
        </p:blipFill>
        <p:spPr>
          <a:xfrm>
            <a:off x="539750" y="3500438"/>
            <a:ext cx="5391150" cy="1296987"/>
          </a:xfrm>
          <a:prstGeom prst="rect">
            <a:avLst/>
          </a:prstGeom>
          <a:noFill/>
          <a:ln w="9525">
            <a:noFill/>
          </a:ln>
        </p:spPr>
      </p:pic>
      <p:pic>
        <p:nvPicPr>
          <p:cNvPr id="37893" name="图片 6"/>
          <p:cNvPicPr>
            <a:picLocks noChangeAspect="1"/>
          </p:cNvPicPr>
          <p:nvPr/>
        </p:nvPicPr>
        <p:blipFill>
          <a:blip r:embed="rId3"/>
          <a:srcRect l="56497" t="65749" r="6294" b="21651"/>
          <a:stretch>
            <a:fillRect/>
          </a:stretch>
        </p:blipFill>
        <p:spPr>
          <a:xfrm>
            <a:off x="3132138" y="5035550"/>
            <a:ext cx="5549900" cy="1057275"/>
          </a:xfrm>
          <a:prstGeom prst="rect">
            <a:avLst/>
          </a:prstGeom>
          <a:noFill/>
          <a:ln w="9525">
            <a:noFill/>
          </a:ln>
        </p:spPr>
      </p:pic>
      <p:sp>
        <p:nvSpPr>
          <p:cNvPr id="8" name="矩形 7"/>
          <p:cNvSpPr/>
          <p:nvPr/>
        </p:nvSpPr>
        <p:spPr>
          <a:xfrm>
            <a:off x="468313" y="457200"/>
            <a:ext cx="1627188" cy="5238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Times New Roman" panose="02020603050405020304" pitchFamily="18" charset="0"/>
              </a:rPr>
              <a:t>翻译方案</a:t>
            </a:r>
            <a:endParaRPr kumimoji="0" lang="zh-CN" altLang="en-US" sz="16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blinds dir="ver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灯片编号占位符 4"/>
          <p:cNvSpPr txBox="1">
            <a:spLocks noGrp="1"/>
          </p:cNvSpPr>
          <p:nvPr>
            <p:ph type="sldNum" sz="quarter" idx="11"/>
          </p:nvPr>
        </p:nvSpPr>
        <p:spPr/>
        <p:txBody>
          <a:bodyPr anchor="b" anchorCtr="0"/>
          <a:p>
            <a:pPr marL="0" indent="0" algn="r" eaLnBrk="1" hangingPunct="1">
              <a:spcBef>
                <a:spcPct val="0"/>
              </a:spcBef>
              <a:buClrTx/>
              <a:buSzTx/>
              <a:buFontTx/>
              <a:buNone/>
            </a:pPr>
            <a:fld id="{9A0DB2DC-4C9A-4742-B13C-FB6460FD3503}" type="slidenum">
              <a:rPr lang="en-US" altLang="zh-CN" sz="1200" dirty="0">
                <a:latin typeface="Arial Black" panose="020B0A04020102020204" pitchFamily="34" charset="0"/>
              </a:rPr>
            </a:fld>
            <a:endParaRPr lang="en-US" altLang="zh-CN" sz="1200" dirty="0">
              <a:latin typeface="Arial Black" panose="020B0A04020102020204" pitchFamily="34" charset="0"/>
            </a:endParaRPr>
          </a:p>
        </p:txBody>
      </p:sp>
      <p:sp>
        <p:nvSpPr>
          <p:cNvPr id="17410" name="Rectangle 2"/>
          <p:cNvSpPr>
            <a:spLocks noGrp="1" noChangeArrowheads="1"/>
          </p:cNvSpPr>
          <p:nvPr>
            <p:ph type="title"/>
          </p:nvPr>
        </p:nvSpPr>
        <p:spPr>
          <a:xfrm>
            <a:off x="301625" y="414338"/>
            <a:ext cx="7007225" cy="1143000"/>
          </a:xfrm>
        </p:spPr>
        <p:txBody>
          <a:bodyPr vert="horz" wrap="square" lIns="91440" tIns="45720" rIns="91440" bIns="45720" numCol="1" anchor="ctr" anchorCtr="0" compatLnSpc="1"/>
          <a:lstStyle/>
          <a:p>
            <a:pPr marL="838200" marR="0" lvl="0" indent="-83820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smtClean="0">
                <a:ln>
                  <a:noFill/>
                </a:ln>
                <a:solidFill>
                  <a:srgbClr val="660066"/>
                </a:solidFill>
                <a:effectLst>
                  <a:outerShdw blurRad="38100" dist="38100" dir="2700000" algn="tl">
                    <a:srgbClr val="C0C0C0"/>
                  </a:outerShdw>
                </a:effectLst>
                <a:uLnTx/>
                <a:uFillTx/>
                <a:latin typeface="宋体" panose="02010600030101010101" pitchFamily="2" charset="-122"/>
                <a:ea typeface="+mj-ea"/>
                <a:cs typeface="Times New Roman" panose="02020603050405020304" pitchFamily="18" charset="0"/>
              </a:rPr>
              <a:t>5.4 </a:t>
            </a:r>
            <a:r>
              <a:rPr kumimoji="0" lang="zh-CN" altLang="en-US" sz="3200" b="1" i="0" u="none" strike="noStrike" kern="1200" cap="none" spc="0" normalizeH="0" baseline="0" noProof="0" dirty="0" smtClean="0">
                <a:ln>
                  <a:noFill/>
                </a:ln>
                <a:solidFill>
                  <a:srgbClr val="660066"/>
                </a:solidFill>
                <a:effectLst>
                  <a:outerShdw blurRad="38100" dist="38100" dir="2700000" algn="tl">
                    <a:srgbClr val="C0C0C0"/>
                  </a:outerShdw>
                </a:effectLst>
                <a:uLnTx/>
                <a:uFillTx/>
                <a:latin typeface="宋体" panose="02010600030101010101" pitchFamily="2" charset="-122"/>
                <a:ea typeface="+mj-ea"/>
                <a:cs typeface="Times New Roman" panose="02020603050405020304" pitchFamily="18" charset="0"/>
              </a:rPr>
              <a:t>语法制导的翻译方案</a:t>
            </a:r>
            <a:endParaRPr kumimoji="0" lang="zh-CN" altLang="en-US" sz="3200" b="1" i="0" u="none" strike="noStrike" kern="1200" cap="none" spc="0" normalizeH="0" baseline="0" noProof="0" dirty="0" smtClean="0">
              <a:ln>
                <a:noFill/>
              </a:ln>
              <a:solidFill>
                <a:srgbClr val="660066"/>
              </a:solidFill>
              <a:effectLst>
                <a:outerShdw blurRad="38100" dist="38100" dir="2700000" algn="tl">
                  <a:srgbClr val="C0C0C0"/>
                </a:outerShdw>
              </a:effectLst>
              <a:uLnTx/>
              <a:uFillTx/>
              <a:latin typeface="宋体" panose="02010600030101010101" pitchFamily="2" charset="-122"/>
              <a:ea typeface="+mj-ea"/>
              <a:cs typeface="Times New Roman" panose="02020603050405020304" pitchFamily="18" charset="0"/>
            </a:endParaRPr>
          </a:p>
        </p:txBody>
      </p:sp>
      <p:sp>
        <p:nvSpPr>
          <p:cNvPr id="38916" name="Text Box 39"/>
          <p:cNvSpPr txBox="1"/>
          <p:nvPr/>
        </p:nvSpPr>
        <p:spPr>
          <a:xfrm>
            <a:off x="539750" y="1557338"/>
            <a:ext cx="8064500" cy="12001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400" dirty="0"/>
              <a:t>       语法制导的翻译方案（</a:t>
            </a:r>
            <a:r>
              <a:rPr lang="en-US" altLang="zh-CN" sz="2400" dirty="0"/>
              <a:t>syntax-directed translation scheme,SDT</a:t>
            </a:r>
            <a:r>
              <a:rPr lang="zh-CN" altLang="en-US" sz="2400" dirty="0"/>
              <a:t>）是语法制导定义的一种补充，是在产生式体中嵌入了程序片段的一个上下文无关文法。</a:t>
            </a:r>
            <a:endParaRPr lang="zh-CN" altLang="en-US" sz="2400" dirty="0"/>
          </a:p>
        </p:txBody>
      </p:sp>
      <p:pic>
        <p:nvPicPr>
          <p:cNvPr id="38917" name="图片 1"/>
          <p:cNvPicPr>
            <a:picLocks noChangeAspect="1"/>
          </p:cNvPicPr>
          <p:nvPr/>
        </p:nvPicPr>
        <p:blipFill>
          <a:blip r:embed="rId1"/>
          <a:stretch>
            <a:fillRect/>
          </a:stretch>
        </p:blipFill>
        <p:spPr>
          <a:xfrm>
            <a:off x="900113" y="2997200"/>
            <a:ext cx="7704137" cy="2400300"/>
          </a:xfrm>
          <a:prstGeom prst="rect">
            <a:avLst/>
          </a:prstGeom>
          <a:noFill/>
          <a:ln w="9525">
            <a:noFill/>
          </a:ln>
        </p:spPr>
      </p:pic>
    </p:spTree>
  </p:cSld>
  <p:clrMapOvr>
    <a:masterClrMapping/>
  </p:clrMapOvr>
  <p:transition spd="med">
    <p:strips dir="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8" name="灯片编号占位符 4"/>
          <p:cNvSpPr txBox="1">
            <a:spLocks noGrp="1"/>
          </p:cNvSpPr>
          <p:nvPr>
            <p:ph type="sldNum" sz="quarter" idx="11"/>
          </p:nvPr>
        </p:nvSpPr>
        <p:spPr>
          <a:xfrm>
            <a:off x="6624638" y="6405563"/>
            <a:ext cx="2133600" cy="457200"/>
          </a:xfrm>
        </p:spPr>
        <p:txBody>
          <a:bodyPr anchor="b" anchorCtr="0"/>
          <a:p>
            <a:pPr marL="0" indent="0" algn="r" eaLnBrk="1" hangingPunct="1">
              <a:spcBef>
                <a:spcPct val="0"/>
              </a:spcBef>
              <a:buClrTx/>
              <a:buSzTx/>
              <a:buFontTx/>
              <a:buNone/>
            </a:pPr>
            <a:fld id="{9A0DB2DC-4C9A-4742-B13C-FB6460FD3503}" type="slidenum">
              <a:rPr lang="en-US" altLang="zh-CN" sz="1200" dirty="0">
                <a:latin typeface="Arial Black" panose="020B0A04020102020204" pitchFamily="34" charset="0"/>
              </a:rPr>
            </a:fld>
            <a:endParaRPr lang="en-US" altLang="zh-CN" sz="1200" dirty="0">
              <a:latin typeface="Arial Black" panose="020B0A04020102020204" pitchFamily="34" charset="0"/>
            </a:endParaRPr>
          </a:p>
        </p:txBody>
      </p:sp>
      <p:sp>
        <p:nvSpPr>
          <p:cNvPr id="39939" name="Rectangle 4"/>
          <p:cNvSpPr>
            <a:spLocks noGrp="1"/>
          </p:cNvSpPr>
          <p:nvPr>
            <p:ph idx="1"/>
          </p:nvPr>
        </p:nvSpPr>
        <p:spPr>
          <a:xfrm>
            <a:off x="330200" y="1357313"/>
            <a:ext cx="8424863" cy="503237"/>
          </a:xfrm>
        </p:spPr>
        <p:txBody>
          <a:bodyPr vert="horz" wrap="square" lIns="91440" tIns="45720" rIns="91440" bIns="45720" anchor="t" anchorCtr="0"/>
          <a:p>
            <a:pPr eaLnBrk="1" hangingPunct="1">
              <a:lnSpc>
                <a:spcPct val="90000"/>
              </a:lnSpc>
              <a:buClr>
                <a:schemeClr val="bg2"/>
              </a:buClr>
              <a:buSzPct val="75000"/>
              <a:buFont typeface="Wingdings" panose="05000000000000000000" pitchFamily="2" charset="2"/>
            </a:pPr>
            <a:r>
              <a:rPr lang="en-US" altLang="zh-CN" sz="2800" b="1" dirty="0">
                <a:solidFill>
                  <a:srgbClr val="660066"/>
                </a:solidFill>
                <a:latin typeface="宋体" panose="02010600030101010101" pitchFamily="2" charset="-122"/>
                <a:cs typeface="Times New Roman" panose="02020603050405020304" pitchFamily="18" charset="0"/>
              </a:rPr>
              <a:t>5.4.1 </a:t>
            </a:r>
            <a:r>
              <a:rPr lang="zh-CN" altLang="en-US" sz="2800" b="1" dirty="0">
                <a:solidFill>
                  <a:srgbClr val="660066"/>
                </a:solidFill>
                <a:latin typeface="宋体" panose="02010600030101010101" pitchFamily="2" charset="-122"/>
                <a:cs typeface="Times New Roman" panose="02020603050405020304" pitchFamily="18" charset="0"/>
              </a:rPr>
              <a:t>后缀翻译方案</a:t>
            </a:r>
            <a:endParaRPr lang="zh-CN" altLang="en-US" sz="2800" b="1" dirty="0">
              <a:solidFill>
                <a:srgbClr val="660066"/>
              </a:solidFill>
              <a:latin typeface="宋体" panose="02010600030101010101" pitchFamily="2" charset="-122"/>
              <a:ea typeface="Times New Roman" panose="02020603050405020304" pitchFamily="18" charset="0"/>
            </a:endParaRPr>
          </a:p>
        </p:txBody>
      </p:sp>
      <p:sp>
        <p:nvSpPr>
          <p:cNvPr id="39940" name="Text Box 5"/>
          <p:cNvSpPr txBox="1"/>
          <p:nvPr/>
        </p:nvSpPr>
        <p:spPr>
          <a:xfrm>
            <a:off x="684213" y="1966913"/>
            <a:ext cx="7993062" cy="10064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000" dirty="0"/>
              <a:t>所有动作都在产生式最右端的</a:t>
            </a:r>
            <a:r>
              <a:rPr lang="en-US" altLang="zh-CN" sz="2000" dirty="0"/>
              <a:t>SDT</a:t>
            </a:r>
            <a:r>
              <a:rPr lang="zh-CN" altLang="en-US" sz="2000" dirty="0"/>
              <a:t>称为</a:t>
            </a:r>
            <a:r>
              <a:rPr lang="zh-CN" altLang="en-US" sz="2000" b="1" dirty="0"/>
              <a:t>后缀翻译方案</a:t>
            </a:r>
            <a:r>
              <a:rPr lang="zh-CN" altLang="en-US" sz="2000" dirty="0"/>
              <a:t>。其中的每个动作都放在产生式的最后，并且按照这个产生式将产生式体归约为产生式头时执行这个动作。</a:t>
            </a:r>
            <a:endParaRPr lang="zh-CN" altLang="en-US" sz="2000" dirty="0"/>
          </a:p>
        </p:txBody>
      </p:sp>
      <p:pic>
        <p:nvPicPr>
          <p:cNvPr id="39941" name="图片 8"/>
          <p:cNvPicPr>
            <a:picLocks noChangeAspect="1"/>
          </p:cNvPicPr>
          <p:nvPr/>
        </p:nvPicPr>
        <p:blipFill>
          <a:blip r:embed="rId1"/>
          <a:srcRect l="3662" t="34848"/>
          <a:stretch>
            <a:fillRect/>
          </a:stretch>
        </p:blipFill>
        <p:spPr>
          <a:xfrm>
            <a:off x="323850" y="3141663"/>
            <a:ext cx="8510588" cy="3095625"/>
          </a:xfrm>
          <a:prstGeom prst="rect">
            <a:avLst/>
          </a:prstGeom>
          <a:noFill/>
          <a:ln w="9525">
            <a:noFill/>
          </a:ln>
        </p:spPr>
      </p:pic>
      <p:sp>
        <p:nvSpPr>
          <p:cNvPr id="39942" name="文本框 1"/>
          <p:cNvSpPr txBox="1"/>
          <p:nvPr/>
        </p:nvSpPr>
        <p:spPr>
          <a:xfrm>
            <a:off x="465138" y="620713"/>
            <a:ext cx="8289925" cy="46196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a:spcBef>
                <a:spcPct val="0"/>
              </a:spcBef>
              <a:buClrTx/>
              <a:buSzTx/>
              <a:buFontTx/>
              <a:buNone/>
            </a:pPr>
            <a:r>
              <a:rPr lang="zh-CN" altLang="en-US" sz="2400" dirty="0">
                <a:solidFill>
                  <a:srgbClr val="FF0000"/>
                </a:solidFill>
              </a:rPr>
              <a:t>对于第一种</a:t>
            </a:r>
            <a:r>
              <a:rPr lang="en-US" altLang="zh-CN" sz="2400" dirty="0">
                <a:solidFill>
                  <a:srgbClr val="FF0000"/>
                </a:solidFill>
              </a:rPr>
              <a:t>SDD</a:t>
            </a:r>
            <a:r>
              <a:rPr lang="zh-CN" altLang="en-US" sz="2400" dirty="0">
                <a:solidFill>
                  <a:srgbClr val="FF0000"/>
                </a:solidFill>
              </a:rPr>
              <a:t>，可以构造出后缀翻译方案来实现</a:t>
            </a:r>
            <a:endParaRPr lang="zh-CN" altLang="en-US" sz="2400" dirty="0">
              <a:solidFill>
                <a:srgbClr val="FF0000"/>
              </a:solidFill>
            </a:endParaRPr>
          </a:p>
        </p:txBody>
      </p:sp>
    </p:spTree>
  </p:cSld>
  <p:clrMapOvr>
    <a:masterClrMapping/>
  </p:clrMapOvr>
  <p:transition>
    <p:blinds dir="ver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灯片编号占位符 5"/>
          <p:cNvSpPr txBox="1">
            <a:spLocks noGrp="1"/>
          </p:cNvSpPr>
          <p:nvPr>
            <p:ph type="sldNum" sz="quarter" idx="11"/>
          </p:nvPr>
        </p:nvSpPr>
        <p:spPr/>
        <p:txBody>
          <a:bodyPr anchor="b" anchorCtr="0"/>
          <a:p>
            <a:pPr marL="0" indent="0" algn="r" eaLnBrk="1" hangingPunct="1">
              <a:spcBef>
                <a:spcPct val="0"/>
              </a:spcBef>
              <a:buClrTx/>
              <a:buSzTx/>
              <a:buFontTx/>
              <a:buNone/>
            </a:pPr>
            <a:fld id="{9A0DB2DC-4C9A-4742-B13C-FB6460FD3503}" type="slidenum">
              <a:rPr lang="en-US" altLang="zh-CN" sz="1200" dirty="0">
                <a:latin typeface="Arial Black" panose="020B0A04020102020204" pitchFamily="34" charset="0"/>
              </a:rPr>
            </a:fld>
            <a:endParaRPr lang="en-US" altLang="zh-CN" sz="1200" dirty="0">
              <a:latin typeface="Arial Black" panose="020B0A04020102020204" pitchFamily="34" charset="0"/>
            </a:endParaRPr>
          </a:p>
        </p:txBody>
      </p:sp>
      <p:sp>
        <p:nvSpPr>
          <p:cNvPr id="40963" name="Text Box 120"/>
          <p:cNvSpPr txBox="1"/>
          <p:nvPr/>
        </p:nvSpPr>
        <p:spPr>
          <a:xfrm>
            <a:off x="638175" y="1362075"/>
            <a:ext cx="8064500" cy="7016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a:spcBef>
                <a:spcPct val="0"/>
              </a:spcBef>
              <a:buClrTx/>
              <a:buSzTx/>
              <a:buFontTx/>
              <a:buNone/>
            </a:pPr>
            <a:r>
              <a:rPr lang="zh-CN" altLang="en-US" sz="2000" dirty="0">
                <a:latin typeface="Times New Roman" panose="02020603050405020304" pitchFamily="18" charset="0"/>
              </a:rPr>
              <a:t>后缀</a:t>
            </a:r>
            <a:r>
              <a:rPr lang="en-US" altLang="zh-CN" sz="2000" dirty="0">
                <a:latin typeface="Times New Roman" panose="02020603050405020304" pitchFamily="18" charset="0"/>
              </a:rPr>
              <a:t>SDT</a:t>
            </a:r>
            <a:r>
              <a:rPr lang="zh-CN" altLang="en-US" sz="2000" dirty="0">
                <a:latin typeface="Times New Roman" panose="02020603050405020304" pitchFamily="18" charset="0"/>
              </a:rPr>
              <a:t>可以在</a:t>
            </a:r>
            <a:r>
              <a:rPr lang="en-US" altLang="zh-CN" sz="2000" dirty="0">
                <a:latin typeface="Times New Roman" panose="02020603050405020304" pitchFamily="18" charset="0"/>
              </a:rPr>
              <a:t>LR</a:t>
            </a:r>
            <a:r>
              <a:rPr lang="zh-CN" altLang="en-US" sz="2000" dirty="0">
                <a:latin typeface="Times New Roman" panose="02020603050405020304" pitchFamily="18" charset="0"/>
              </a:rPr>
              <a:t>语法分析过程中实现，当归约发生时执行相应的语义动作。</a:t>
            </a:r>
            <a:endParaRPr lang="zh-CN" altLang="en-US" sz="2000" dirty="0">
              <a:latin typeface="Times New Roman" panose="02020603050405020304" pitchFamily="18" charset="0"/>
            </a:endParaRPr>
          </a:p>
        </p:txBody>
      </p:sp>
      <p:sp>
        <p:nvSpPr>
          <p:cNvPr id="40964" name="Rectangle 128"/>
          <p:cNvSpPr>
            <a:spLocks noGrp="1"/>
          </p:cNvSpPr>
          <p:nvPr>
            <p:ph type="body" sz="half" idx="1"/>
          </p:nvPr>
        </p:nvSpPr>
        <p:spPr>
          <a:xfrm>
            <a:off x="395288" y="652463"/>
            <a:ext cx="8424862" cy="503237"/>
          </a:xfrm>
        </p:spPr>
        <p:txBody>
          <a:bodyPr vert="horz" wrap="square" lIns="91440" tIns="45720" rIns="91440" bIns="45720" anchor="t" anchorCtr="0"/>
          <a:p>
            <a:pPr eaLnBrk="1" hangingPunct="1">
              <a:lnSpc>
                <a:spcPct val="90000"/>
              </a:lnSpc>
              <a:buClr>
                <a:schemeClr val="bg2"/>
              </a:buClr>
              <a:buSzPct val="75000"/>
              <a:buFont typeface="Wingdings" panose="05000000000000000000" pitchFamily="2" charset="2"/>
            </a:pPr>
            <a:r>
              <a:rPr lang="en-US" altLang="zh-CN" sz="2800" b="1" dirty="0">
                <a:solidFill>
                  <a:srgbClr val="660066"/>
                </a:solidFill>
                <a:latin typeface="宋体" panose="02010600030101010101" pitchFamily="2" charset="-122"/>
                <a:cs typeface="Times New Roman" panose="02020603050405020304" pitchFamily="18" charset="0"/>
              </a:rPr>
              <a:t>5.4.2 </a:t>
            </a:r>
            <a:r>
              <a:rPr lang="zh-CN" altLang="en-US" sz="2800" b="1" dirty="0">
                <a:solidFill>
                  <a:srgbClr val="660066"/>
                </a:solidFill>
                <a:latin typeface="宋体" panose="02010600030101010101" pitchFamily="2" charset="-122"/>
                <a:cs typeface="Times New Roman" panose="02020603050405020304" pitchFamily="18" charset="0"/>
              </a:rPr>
              <a:t>后缀</a:t>
            </a:r>
            <a:r>
              <a:rPr lang="en-US" altLang="zh-CN" sz="2800" b="1" dirty="0">
                <a:solidFill>
                  <a:srgbClr val="660066"/>
                </a:solidFill>
                <a:latin typeface="宋体" panose="02010600030101010101" pitchFamily="2" charset="-122"/>
                <a:cs typeface="Times New Roman" panose="02020603050405020304" pitchFamily="18" charset="0"/>
              </a:rPr>
              <a:t>SDT</a:t>
            </a:r>
            <a:r>
              <a:rPr lang="zh-CN" altLang="en-US" sz="2800" b="1" dirty="0">
                <a:solidFill>
                  <a:srgbClr val="660066"/>
                </a:solidFill>
                <a:latin typeface="宋体" panose="02010600030101010101" pitchFamily="2" charset="-122"/>
                <a:cs typeface="Times New Roman" panose="02020603050405020304" pitchFamily="18" charset="0"/>
              </a:rPr>
              <a:t>的语法分析栈实现</a:t>
            </a:r>
            <a:endParaRPr lang="zh-CN" altLang="en-US" sz="2800" b="1" dirty="0">
              <a:solidFill>
                <a:srgbClr val="660066"/>
              </a:solidFill>
              <a:latin typeface="宋体" panose="02010600030101010101" pitchFamily="2" charset="-122"/>
              <a:ea typeface="Times New Roman" panose="02020603050405020304" pitchFamily="18" charset="0"/>
            </a:endParaRPr>
          </a:p>
        </p:txBody>
      </p:sp>
      <p:pic>
        <p:nvPicPr>
          <p:cNvPr id="40965" name="图片 1"/>
          <p:cNvPicPr>
            <a:picLocks noChangeAspect="1"/>
          </p:cNvPicPr>
          <p:nvPr/>
        </p:nvPicPr>
        <p:blipFill>
          <a:blip r:embed="rId1"/>
          <a:stretch>
            <a:fillRect/>
          </a:stretch>
        </p:blipFill>
        <p:spPr>
          <a:xfrm>
            <a:off x="827088" y="2420938"/>
            <a:ext cx="7451725" cy="3924300"/>
          </a:xfrm>
          <a:prstGeom prst="rect">
            <a:avLst/>
          </a:prstGeom>
          <a:noFill/>
          <a:ln w="9525">
            <a:noFill/>
          </a:ln>
        </p:spPr>
      </p:pic>
    </p:spTree>
  </p:cSld>
  <p:clrMapOvr>
    <a:masterClrMapping/>
  </p:clrMapOvr>
  <p:transition>
    <p:blinds dir="ver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灯片编号占位符 5"/>
          <p:cNvSpPr txBox="1">
            <a:spLocks noGrp="1"/>
          </p:cNvSpPr>
          <p:nvPr>
            <p:ph type="sldNum" sz="quarter" idx="11"/>
          </p:nvPr>
        </p:nvSpPr>
        <p:spPr/>
        <p:txBody>
          <a:bodyPr anchor="b" anchorCtr="0"/>
          <a:p>
            <a:pPr marL="0" indent="0" algn="r" eaLnBrk="1" hangingPunct="1">
              <a:spcBef>
                <a:spcPct val="0"/>
              </a:spcBef>
              <a:buClrTx/>
              <a:buSzTx/>
              <a:buFontTx/>
              <a:buNone/>
            </a:pPr>
            <a:fld id="{9A0DB2DC-4C9A-4742-B13C-FB6460FD3503}" type="slidenum">
              <a:rPr lang="en-US" altLang="zh-CN" sz="1200" dirty="0">
                <a:latin typeface="Arial Black" panose="020B0A04020102020204" pitchFamily="34" charset="0"/>
              </a:rPr>
            </a:fld>
            <a:endParaRPr lang="en-US" altLang="zh-CN" sz="1200" dirty="0">
              <a:latin typeface="Arial Black" panose="020B0A04020102020204" pitchFamily="34" charset="0"/>
            </a:endParaRPr>
          </a:p>
        </p:txBody>
      </p:sp>
      <p:pic>
        <p:nvPicPr>
          <p:cNvPr id="41987" name="图片 3"/>
          <p:cNvPicPr>
            <a:picLocks noChangeAspect="1"/>
          </p:cNvPicPr>
          <p:nvPr/>
        </p:nvPicPr>
        <p:blipFill>
          <a:blip r:embed="rId1"/>
          <a:stretch>
            <a:fillRect/>
          </a:stretch>
        </p:blipFill>
        <p:spPr>
          <a:xfrm>
            <a:off x="0" y="908050"/>
            <a:ext cx="9134475" cy="4897438"/>
          </a:xfrm>
          <a:prstGeom prst="rect">
            <a:avLst/>
          </a:prstGeom>
          <a:noFill/>
          <a:ln w="9525">
            <a:noFill/>
          </a:ln>
        </p:spPr>
      </p:pic>
    </p:spTree>
  </p:cSld>
  <p:clrMapOvr>
    <a:masterClrMapping/>
  </p:clrMapOvr>
  <p:transition>
    <p:blinds dir="ver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灯片编号占位符 4"/>
          <p:cNvSpPr txBox="1">
            <a:spLocks noGrp="1"/>
          </p:cNvSpPr>
          <p:nvPr>
            <p:ph type="sldNum" sz="quarter" idx="11"/>
          </p:nvPr>
        </p:nvSpPr>
        <p:spPr/>
        <p:txBody>
          <a:bodyPr anchor="b" anchorCtr="0"/>
          <a:p>
            <a:pPr marL="0" indent="0" algn="r" eaLnBrk="1" hangingPunct="1">
              <a:spcBef>
                <a:spcPct val="0"/>
              </a:spcBef>
              <a:buClrTx/>
              <a:buSzTx/>
              <a:buFontTx/>
              <a:buNone/>
            </a:pPr>
            <a:fld id="{9A0DB2DC-4C9A-4742-B13C-FB6460FD3503}" type="slidenum">
              <a:rPr lang="en-US" altLang="zh-CN" sz="1200" dirty="0">
                <a:latin typeface="Arial Black" panose="020B0A04020102020204" pitchFamily="34" charset="0"/>
              </a:rPr>
            </a:fld>
            <a:endParaRPr lang="en-US" altLang="zh-CN" sz="1200" dirty="0">
              <a:latin typeface="Arial Black" panose="020B0A04020102020204" pitchFamily="34" charset="0"/>
            </a:endParaRPr>
          </a:p>
        </p:txBody>
      </p:sp>
      <p:pic>
        <p:nvPicPr>
          <p:cNvPr id="43011" name="图片 1"/>
          <p:cNvPicPr>
            <a:picLocks noChangeAspect="1"/>
          </p:cNvPicPr>
          <p:nvPr/>
        </p:nvPicPr>
        <p:blipFill>
          <a:blip r:embed="rId1"/>
          <a:stretch>
            <a:fillRect/>
          </a:stretch>
        </p:blipFill>
        <p:spPr>
          <a:xfrm>
            <a:off x="0" y="908050"/>
            <a:ext cx="9137650" cy="4708525"/>
          </a:xfrm>
          <a:prstGeom prst="rect">
            <a:avLst/>
          </a:prstGeom>
          <a:noFill/>
          <a:ln w="9525">
            <a:noFill/>
          </a:ln>
        </p:spPr>
      </p:pic>
    </p:spTree>
  </p:cSld>
  <p:clrMapOvr>
    <a:masterClrMapping/>
  </p:clrMapOvr>
  <p:transition spd="med">
    <p:newsfla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灯片编号占位符 4"/>
          <p:cNvSpPr txBox="1">
            <a:spLocks noGrp="1"/>
          </p:cNvSpPr>
          <p:nvPr>
            <p:ph type="sldNum" sz="quarter" idx="11"/>
          </p:nvPr>
        </p:nvSpPr>
        <p:spPr/>
        <p:txBody>
          <a:bodyPr anchor="b" anchorCtr="0"/>
          <a:p>
            <a:pPr marL="0" indent="0" algn="r" eaLnBrk="1" hangingPunct="1">
              <a:spcBef>
                <a:spcPct val="0"/>
              </a:spcBef>
              <a:buClrTx/>
              <a:buSzTx/>
              <a:buFontTx/>
              <a:buNone/>
            </a:pPr>
            <a:fld id="{9A0DB2DC-4C9A-4742-B13C-FB6460FD3503}" type="slidenum">
              <a:rPr lang="en-US" altLang="zh-CN" sz="1200" dirty="0">
                <a:latin typeface="Arial Black" panose="020B0A04020102020204" pitchFamily="34" charset="0"/>
              </a:rPr>
            </a:fld>
            <a:endParaRPr lang="en-US" altLang="zh-CN" sz="1200" dirty="0">
              <a:latin typeface="Arial Black" panose="020B0A04020102020204" pitchFamily="34" charset="0"/>
            </a:endParaRPr>
          </a:p>
        </p:txBody>
      </p:sp>
      <p:sp>
        <p:nvSpPr>
          <p:cNvPr id="7171" name="Text Box 4"/>
          <p:cNvSpPr txBox="1"/>
          <p:nvPr/>
        </p:nvSpPr>
        <p:spPr>
          <a:xfrm>
            <a:off x="827088" y="908050"/>
            <a:ext cx="7632700" cy="50180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000" dirty="0">
                <a:latin typeface="宋体" panose="02010600030101010101" pitchFamily="2" charset="-122"/>
              </a:rPr>
              <a:t>    只有当程序的语义正确了，编译程序才能用另外一种语言将其含义表达出来，实现翻译。“翻译”就是要忠实地将源程序所表达的含义传递给目标程序。也就是说，源程序和目标程序虽然在语法结构上不同，但它们所表达的语义必须是一致的。</a:t>
            </a:r>
            <a:endParaRPr lang="en-US" altLang="zh-CN" sz="2000" dirty="0">
              <a:latin typeface="宋体" panose="02010600030101010101" pitchFamily="2" charset="-122"/>
            </a:endParaRPr>
          </a:p>
          <a:p>
            <a:pPr marL="0" lvl="0" indent="0" eaLnBrk="1" hangingPunct="1">
              <a:spcBef>
                <a:spcPct val="50000"/>
              </a:spcBef>
              <a:buClrTx/>
              <a:buSzTx/>
              <a:buFontTx/>
              <a:buNone/>
            </a:pPr>
            <a:r>
              <a:rPr lang="en-US" altLang="zh-CN" sz="2000" dirty="0">
                <a:latin typeface="宋体" panose="02010600030101010101" pitchFamily="2" charset="-122"/>
              </a:rPr>
              <a:t>    </a:t>
            </a:r>
            <a:r>
              <a:rPr lang="zh-CN" altLang="en-US" sz="2000" b="1" dirty="0">
                <a:solidFill>
                  <a:srgbClr val="0000FF"/>
                </a:solidFill>
                <a:latin typeface="宋体" panose="02010600030101010101" pitchFamily="2" charset="-122"/>
              </a:rPr>
              <a:t>语义分析</a:t>
            </a:r>
            <a:r>
              <a:rPr lang="zh-CN" altLang="en-US" sz="2000" dirty="0">
                <a:latin typeface="宋体" panose="02010600030101010101" pitchFamily="2" charset="-122"/>
              </a:rPr>
              <a:t>就是对语法上正确的语法结构内部逻辑含义是否正确进行检查。</a:t>
            </a:r>
            <a:endParaRPr lang="en-US" altLang="zh-CN" sz="2000" dirty="0">
              <a:latin typeface="宋体" panose="02010600030101010101" pitchFamily="2" charset="-122"/>
            </a:endParaRPr>
          </a:p>
          <a:p>
            <a:pPr marL="0" lvl="0" indent="0" eaLnBrk="1" hangingPunct="1">
              <a:spcBef>
                <a:spcPct val="50000"/>
              </a:spcBef>
              <a:buClrTx/>
              <a:buSzTx/>
              <a:buFontTx/>
              <a:buNone/>
            </a:pPr>
            <a:r>
              <a:rPr lang="zh-CN" altLang="en-US" sz="2000" dirty="0">
                <a:latin typeface="宋体" panose="02010600030101010101" pitchFamily="2" charset="-122"/>
              </a:rPr>
              <a:t>    程序设计语言的语义分为静态语义和动态语义两种。</a:t>
            </a:r>
            <a:endParaRPr lang="en-US" altLang="zh-CN" sz="2000" dirty="0">
              <a:latin typeface="宋体" panose="02010600030101010101" pitchFamily="2" charset="-122"/>
            </a:endParaRPr>
          </a:p>
          <a:p>
            <a:pPr marL="0" lvl="0" indent="0" eaLnBrk="1" hangingPunct="1">
              <a:spcBef>
                <a:spcPct val="50000"/>
              </a:spcBef>
              <a:buClrTx/>
              <a:buSzTx/>
              <a:buFontTx/>
              <a:buNone/>
            </a:pPr>
            <a:r>
              <a:rPr lang="zh-CN" altLang="en-US" sz="2000" b="1" dirty="0">
                <a:solidFill>
                  <a:srgbClr val="0000FF"/>
                </a:solidFill>
                <a:latin typeface="宋体" panose="02010600030101010101" pitchFamily="2" charset="-122"/>
              </a:rPr>
              <a:t>    静态语义</a:t>
            </a:r>
            <a:r>
              <a:rPr lang="zh-CN" altLang="en-US" sz="2000" dirty="0">
                <a:latin typeface="宋体" panose="02010600030101010101" pitchFamily="2" charset="-122"/>
              </a:rPr>
              <a:t>是指在编译阶段就能检查的语义，如标识符未声明、类型不匹配等；</a:t>
            </a:r>
            <a:endParaRPr lang="en-US" altLang="zh-CN" sz="2000" dirty="0">
              <a:latin typeface="宋体" panose="02010600030101010101" pitchFamily="2" charset="-122"/>
            </a:endParaRPr>
          </a:p>
          <a:p>
            <a:pPr marL="0" lvl="0" indent="0" eaLnBrk="1" hangingPunct="1">
              <a:spcBef>
                <a:spcPct val="50000"/>
              </a:spcBef>
              <a:buClrTx/>
              <a:buSzTx/>
              <a:buFontTx/>
              <a:buNone/>
            </a:pPr>
            <a:r>
              <a:rPr lang="zh-CN" altLang="en-US" sz="2000" b="1" dirty="0">
                <a:solidFill>
                  <a:srgbClr val="0000FF"/>
                </a:solidFill>
                <a:latin typeface="宋体" panose="02010600030101010101" pitchFamily="2" charset="-122"/>
              </a:rPr>
              <a:t>    动态语义</a:t>
            </a:r>
            <a:r>
              <a:rPr lang="zh-CN" altLang="en-US" sz="2000" dirty="0">
                <a:latin typeface="宋体" panose="02010600030101010101" pitchFamily="2" charset="-122"/>
              </a:rPr>
              <a:t>指在目标程序运行阶段能检查的语义，如数组下标越界、无效指针、除数为</a:t>
            </a:r>
            <a:r>
              <a:rPr lang="en-US" altLang="zh-CN" sz="2000" dirty="0">
                <a:latin typeface="宋体" panose="02010600030101010101" pitchFamily="2" charset="-122"/>
              </a:rPr>
              <a:t>0</a:t>
            </a:r>
            <a:r>
              <a:rPr lang="zh-CN" altLang="en-US" sz="2000" dirty="0">
                <a:latin typeface="宋体" panose="02010600030101010101" pitchFamily="2" charset="-122"/>
              </a:rPr>
              <a:t>等。</a:t>
            </a:r>
            <a:endParaRPr lang="en-US" altLang="zh-CN" sz="2000" dirty="0">
              <a:latin typeface="宋体" panose="02010600030101010101" pitchFamily="2" charset="-122"/>
            </a:endParaRPr>
          </a:p>
          <a:p>
            <a:pPr marL="0" lvl="0" indent="0" eaLnBrk="1" hangingPunct="1">
              <a:spcBef>
                <a:spcPct val="50000"/>
              </a:spcBef>
              <a:buClrTx/>
              <a:buSzTx/>
              <a:buFontTx/>
              <a:buNone/>
            </a:pPr>
            <a:endParaRPr lang="en-US" altLang="zh-CN" sz="2000" dirty="0">
              <a:latin typeface="宋体" panose="02010600030101010101" pitchFamily="2" charset="-122"/>
            </a:endParaRPr>
          </a:p>
          <a:p>
            <a:pPr marL="0" lvl="0" indent="0" eaLnBrk="1" hangingPunct="1">
              <a:spcBef>
                <a:spcPct val="50000"/>
              </a:spcBef>
              <a:buClrTx/>
              <a:buSzTx/>
              <a:buFontTx/>
              <a:buNone/>
            </a:pPr>
            <a:r>
              <a:rPr lang="zh-CN" altLang="en-US" sz="2000" dirty="0">
                <a:latin typeface="宋体" panose="02010600030101010101" pitchFamily="2" charset="-122"/>
              </a:rPr>
              <a:t>此处主要讨论静态语义。</a:t>
            </a:r>
            <a:endParaRPr lang="en-US" altLang="zh-CN" sz="2000" dirty="0">
              <a:latin typeface="宋体" panose="02010600030101010101" pitchFamily="2" charset="-122"/>
            </a:endParaRPr>
          </a:p>
        </p:txBody>
      </p:sp>
    </p:spTree>
  </p:cSld>
  <p:clrMapOvr>
    <a:masterClrMapping/>
  </p:clrMapOvr>
  <p:transition>
    <p:blinds dir="ver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灯片编号占位符 4"/>
          <p:cNvSpPr txBox="1">
            <a:spLocks noGrp="1"/>
          </p:cNvSpPr>
          <p:nvPr>
            <p:ph type="sldNum" sz="quarter" idx="11"/>
          </p:nvPr>
        </p:nvSpPr>
        <p:spPr/>
        <p:txBody>
          <a:bodyPr anchor="b" anchorCtr="0"/>
          <a:p>
            <a:pPr marL="0" indent="0" algn="r" eaLnBrk="1" hangingPunct="1">
              <a:spcBef>
                <a:spcPct val="0"/>
              </a:spcBef>
              <a:buClrTx/>
              <a:buSzTx/>
              <a:buFontTx/>
              <a:buNone/>
            </a:pPr>
            <a:fld id="{9A0DB2DC-4C9A-4742-B13C-FB6460FD3503}" type="slidenum">
              <a:rPr lang="en-US" altLang="zh-CN" sz="1200" dirty="0">
                <a:latin typeface="Arial Black" panose="020B0A04020102020204" pitchFamily="34" charset="0"/>
              </a:rPr>
            </a:fld>
            <a:endParaRPr lang="en-US" altLang="zh-CN" sz="1200" dirty="0">
              <a:latin typeface="Arial Black" panose="020B0A04020102020204" pitchFamily="34" charset="0"/>
            </a:endParaRPr>
          </a:p>
        </p:txBody>
      </p:sp>
      <p:sp>
        <p:nvSpPr>
          <p:cNvPr id="44035" name="Rectangle 4"/>
          <p:cNvSpPr>
            <a:spLocks noGrp="1"/>
          </p:cNvSpPr>
          <p:nvPr>
            <p:ph idx="1"/>
          </p:nvPr>
        </p:nvSpPr>
        <p:spPr>
          <a:xfrm>
            <a:off x="611188" y="1485900"/>
            <a:ext cx="6048375" cy="504825"/>
          </a:xfrm>
        </p:spPr>
        <p:txBody>
          <a:bodyPr vert="horz" wrap="square" lIns="91440" tIns="45720" rIns="91440" bIns="45720" anchor="t" anchorCtr="0"/>
          <a:p>
            <a:pPr eaLnBrk="1" hangingPunct="1">
              <a:buNone/>
            </a:pPr>
            <a:r>
              <a:rPr lang="en-US" altLang="zh-CN" sz="2800" b="1" dirty="0">
                <a:solidFill>
                  <a:srgbClr val="660066"/>
                </a:solidFill>
                <a:latin typeface="宋体" panose="02010600030101010101" pitchFamily="2" charset="-122"/>
                <a:cs typeface="Times New Roman" panose="02020603050405020304" pitchFamily="18" charset="0"/>
              </a:rPr>
              <a:t>5.4.5 L</a:t>
            </a:r>
            <a:r>
              <a:rPr lang="zh-CN" altLang="en-US" sz="2800" b="1" dirty="0">
                <a:solidFill>
                  <a:srgbClr val="660066"/>
                </a:solidFill>
                <a:latin typeface="宋体" panose="02010600030101010101" pitchFamily="2" charset="-122"/>
                <a:cs typeface="Times New Roman" panose="02020603050405020304" pitchFamily="18" charset="0"/>
              </a:rPr>
              <a:t>属性定义的</a:t>
            </a:r>
            <a:r>
              <a:rPr lang="en-US" altLang="zh-CN" sz="2800" b="1" dirty="0">
                <a:solidFill>
                  <a:srgbClr val="660066"/>
                </a:solidFill>
                <a:latin typeface="宋体" panose="02010600030101010101" pitchFamily="2" charset="-122"/>
                <a:cs typeface="Times New Roman" panose="02020603050405020304" pitchFamily="18" charset="0"/>
              </a:rPr>
              <a:t>SDT</a:t>
            </a:r>
            <a:endParaRPr lang="en-US" altLang="zh-CN" sz="2800" b="1" dirty="0">
              <a:solidFill>
                <a:srgbClr val="660066"/>
              </a:solidFill>
              <a:latin typeface="宋体" panose="02010600030101010101" pitchFamily="2" charset="-122"/>
              <a:ea typeface="Times New Roman" panose="02020603050405020304" pitchFamily="18" charset="0"/>
            </a:endParaRPr>
          </a:p>
        </p:txBody>
      </p:sp>
      <p:sp>
        <p:nvSpPr>
          <p:cNvPr id="44036" name="Text Box 5"/>
          <p:cNvSpPr txBox="1"/>
          <p:nvPr/>
        </p:nvSpPr>
        <p:spPr>
          <a:xfrm>
            <a:off x="695325" y="2492375"/>
            <a:ext cx="7991475" cy="22828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400" dirty="0"/>
              <a:t>将一个</a:t>
            </a:r>
            <a:r>
              <a:rPr lang="en-US" altLang="zh-CN" sz="2400" dirty="0"/>
              <a:t>L</a:t>
            </a:r>
            <a:r>
              <a:rPr lang="zh-CN" altLang="en-US" sz="2400" dirty="0"/>
              <a:t>属性的</a:t>
            </a:r>
            <a:r>
              <a:rPr lang="en-US" altLang="zh-CN" sz="2400" dirty="0"/>
              <a:t>SDD</a:t>
            </a:r>
            <a:r>
              <a:rPr lang="zh-CN" altLang="en-US" sz="2400" dirty="0"/>
              <a:t>转换为一个</a:t>
            </a:r>
            <a:r>
              <a:rPr lang="en-US" altLang="zh-CN" sz="2400" dirty="0"/>
              <a:t>SDT</a:t>
            </a:r>
            <a:r>
              <a:rPr lang="zh-CN" altLang="en-US" sz="2400" dirty="0"/>
              <a:t>的规则如下：</a:t>
            </a:r>
            <a:endParaRPr lang="zh-CN" altLang="en-US" sz="2400" dirty="0"/>
          </a:p>
          <a:p>
            <a:pPr marL="0" lvl="0" indent="0" eaLnBrk="1" hangingPunct="1">
              <a:spcBef>
                <a:spcPct val="50000"/>
              </a:spcBef>
              <a:buClrTx/>
              <a:buSzTx/>
              <a:buFontTx/>
              <a:buNone/>
            </a:pPr>
            <a:r>
              <a:rPr lang="zh-CN" altLang="en-US" sz="2400" dirty="0"/>
              <a:t>（</a:t>
            </a:r>
            <a:r>
              <a:rPr lang="en-US" altLang="zh-CN" sz="2400" dirty="0"/>
              <a:t>1</a:t>
            </a:r>
            <a:r>
              <a:rPr lang="zh-CN" altLang="en-US" sz="2400" dirty="0"/>
              <a:t>）把计算某个</a:t>
            </a:r>
            <a:r>
              <a:rPr lang="zh-CN" altLang="en-US" sz="2400" dirty="0">
                <a:highlight>
                  <a:srgbClr val="FFFF00"/>
                </a:highlight>
              </a:rPr>
              <a:t>非终结符</a:t>
            </a:r>
            <a:r>
              <a:rPr lang="en-US" altLang="zh-CN" sz="2400" dirty="0">
                <a:highlight>
                  <a:srgbClr val="FFFF00"/>
                </a:highlight>
              </a:rPr>
              <a:t>A</a:t>
            </a:r>
            <a:r>
              <a:rPr lang="zh-CN" altLang="en-US" sz="2400" dirty="0">
                <a:highlight>
                  <a:srgbClr val="FFFF00"/>
                </a:highlight>
              </a:rPr>
              <a:t>的继承属性</a:t>
            </a:r>
            <a:r>
              <a:rPr lang="zh-CN" altLang="en-US" sz="2400" dirty="0"/>
              <a:t>的动作插入到产生式体中紧</a:t>
            </a:r>
            <a:r>
              <a:rPr lang="zh-CN" altLang="en-US" sz="2400" dirty="0">
                <a:highlight>
                  <a:srgbClr val="FFFF00"/>
                </a:highlight>
              </a:rPr>
              <a:t>靠在</a:t>
            </a:r>
            <a:r>
              <a:rPr lang="en-US" altLang="zh-CN" sz="2400" dirty="0">
                <a:highlight>
                  <a:srgbClr val="FFFF00"/>
                </a:highlight>
              </a:rPr>
              <a:t>A</a:t>
            </a:r>
            <a:r>
              <a:rPr lang="zh-CN" altLang="en-US" sz="2400" dirty="0">
                <a:highlight>
                  <a:srgbClr val="FFFF00"/>
                </a:highlight>
              </a:rPr>
              <a:t>的本次出现之前的</a:t>
            </a:r>
            <a:r>
              <a:rPr lang="zh-CN" altLang="en-US" sz="2400" dirty="0"/>
              <a:t>位置上。</a:t>
            </a:r>
            <a:endParaRPr lang="zh-CN" altLang="en-US" sz="2400" dirty="0"/>
          </a:p>
          <a:p>
            <a:pPr marL="0" lvl="0" indent="0" eaLnBrk="1" hangingPunct="1">
              <a:spcBef>
                <a:spcPct val="50000"/>
              </a:spcBef>
              <a:buClrTx/>
              <a:buSzTx/>
              <a:buFontTx/>
              <a:buNone/>
            </a:pPr>
            <a:r>
              <a:rPr lang="zh-CN" altLang="en-US" sz="2400" dirty="0"/>
              <a:t>（</a:t>
            </a:r>
            <a:r>
              <a:rPr lang="en-US" altLang="zh-CN" sz="2400" dirty="0"/>
              <a:t>2</a:t>
            </a:r>
            <a:r>
              <a:rPr lang="zh-CN" altLang="en-US" sz="2400" dirty="0"/>
              <a:t>）将计算一个</a:t>
            </a:r>
            <a:r>
              <a:rPr lang="zh-CN" altLang="en-US" sz="2400" dirty="0">
                <a:highlight>
                  <a:srgbClr val="FFFF00"/>
                </a:highlight>
              </a:rPr>
              <a:t>产生式头的综合属性</a:t>
            </a:r>
            <a:r>
              <a:rPr lang="zh-CN" altLang="en-US" sz="2400" dirty="0"/>
              <a:t>的动作放置在这个产生式体的</a:t>
            </a:r>
            <a:r>
              <a:rPr lang="zh-CN" altLang="en-US" sz="2400" dirty="0">
                <a:highlight>
                  <a:srgbClr val="FFFF00"/>
                </a:highlight>
              </a:rPr>
              <a:t>最右端</a:t>
            </a:r>
            <a:r>
              <a:rPr lang="zh-CN" altLang="en-US" sz="2400" dirty="0"/>
              <a:t>。</a:t>
            </a:r>
            <a:endParaRPr lang="zh-CN" altLang="en-US" sz="2400" dirty="0"/>
          </a:p>
        </p:txBody>
      </p:sp>
      <p:sp>
        <p:nvSpPr>
          <p:cNvPr id="44037" name="文本框 1"/>
          <p:cNvSpPr txBox="1"/>
          <p:nvPr/>
        </p:nvSpPr>
        <p:spPr>
          <a:xfrm>
            <a:off x="528638" y="736600"/>
            <a:ext cx="8289925" cy="4619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a:spcBef>
                <a:spcPct val="0"/>
              </a:spcBef>
              <a:buClrTx/>
              <a:buSzTx/>
              <a:buFontTx/>
              <a:buNone/>
            </a:pPr>
            <a:r>
              <a:rPr lang="zh-CN" altLang="en-US" sz="2400" dirty="0">
                <a:solidFill>
                  <a:srgbClr val="FF0000"/>
                </a:solidFill>
              </a:rPr>
              <a:t>对于基础文法可以用</a:t>
            </a:r>
            <a:r>
              <a:rPr lang="en-US" altLang="zh-CN" sz="2400" dirty="0">
                <a:solidFill>
                  <a:srgbClr val="FF0000"/>
                </a:solidFill>
              </a:rPr>
              <a:t>LL</a:t>
            </a:r>
            <a:r>
              <a:rPr lang="zh-CN" altLang="en-US" sz="2400" dirty="0">
                <a:solidFill>
                  <a:srgbClr val="FF0000"/>
                </a:solidFill>
              </a:rPr>
              <a:t>分析技术，</a:t>
            </a:r>
            <a:r>
              <a:rPr lang="en-US" altLang="zh-CN" sz="2400" dirty="0">
                <a:solidFill>
                  <a:srgbClr val="FF0000"/>
                </a:solidFill>
              </a:rPr>
              <a:t>SDD</a:t>
            </a:r>
            <a:r>
              <a:rPr lang="zh-CN" altLang="en-US" sz="2400" dirty="0">
                <a:solidFill>
                  <a:srgbClr val="FF0000"/>
                </a:solidFill>
              </a:rPr>
              <a:t>是</a:t>
            </a:r>
            <a:r>
              <a:rPr lang="en-US" altLang="zh-CN" sz="2400" dirty="0">
                <a:solidFill>
                  <a:srgbClr val="FF0000"/>
                </a:solidFill>
              </a:rPr>
              <a:t>L</a:t>
            </a:r>
            <a:r>
              <a:rPr lang="zh-CN" altLang="en-US" sz="2400" dirty="0">
                <a:solidFill>
                  <a:srgbClr val="FF0000"/>
                </a:solidFill>
              </a:rPr>
              <a:t>属性的</a:t>
            </a:r>
            <a:endParaRPr lang="zh-CN" altLang="en-US" sz="2400" dirty="0">
              <a:solidFill>
                <a:srgbClr val="FF0000"/>
              </a:solidFill>
            </a:endParaRPr>
          </a:p>
        </p:txBody>
      </p:sp>
    </p:spTree>
  </p:cSld>
  <p:clrMapOvr>
    <a:masterClrMapping/>
  </p:clrMapOvr>
  <p:transition>
    <p:blinds dir="ver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8" name="灯片编号占位符 4"/>
          <p:cNvSpPr txBox="1">
            <a:spLocks noGrp="1"/>
          </p:cNvSpPr>
          <p:nvPr>
            <p:ph type="sldNum" sz="quarter" idx="11"/>
          </p:nvPr>
        </p:nvSpPr>
        <p:spPr/>
        <p:txBody>
          <a:bodyPr anchor="b" anchorCtr="0"/>
          <a:p>
            <a:pPr marL="0" indent="0" algn="r" eaLnBrk="1" hangingPunct="1">
              <a:spcBef>
                <a:spcPct val="0"/>
              </a:spcBef>
              <a:buClrTx/>
              <a:buSzTx/>
              <a:buFontTx/>
              <a:buNone/>
            </a:pPr>
            <a:fld id="{9A0DB2DC-4C9A-4742-B13C-FB6460FD3503}" type="slidenum">
              <a:rPr lang="en-US" altLang="zh-CN" sz="1200" dirty="0">
                <a:latin typeface="Arial Black" panose="020B0A04020102020204" pitchFamily="34" charset="0"/>
              </a:rPr>
            </a:fld>
            <a:endParaRPr lang="en-US" altLang="zh-CN" sz="1200" dirty="0">
              <a:latin typeface="Arial Black" panose="020B0A04020102020204" pitchFamily="34" charset="0"/>
            </a:endParaRPr>
          </a:p>
        </p:txBody>
      </p:sp>
      <p:sp>
        <p:nvSpPr>
          <p:cNvPr id="45059" name="Text Box 4"/>
          <p:cNvSpPr txBox="1"/>
          <p:nvPr/>
        </p:nvSpPr>
        <p:spPr>
          <a:xfrm>
            <a:off x="539750" y="836613"/>
            <a:ext cx="7775575" cy="13112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000" dirty="0"/>
              <a:t>例</a:t>
            </a:r>
            <a:r>
              <a:rPr lang="en-US" altLang="zh-CN" sz="2000" dirty="0"/>
              <a:t>5.19  </a:t>
            </a:r>
            <a:r>
              <a:rPr lang="zh-CN" altLang="en-US" sz="2000" dirty="0"/>
              <a:t>对于产生式：</a:t>
            </a:r>
            <a:endParaRPr lang="zh-CN" altLang="en-US" sz="2000" dirty="0"/>
          </a:p>
          <a:p>
            <a:pPr marL="0" lvl="0" indent="0" eaLnBrk="1" hangingPunct="1">
              <a:spcBef>
                <a:spcPct val="50000"/>
              </a:spcBef>
              <a:buClrTx/>
              <a:buSzTx/>
              <a:buFontTx/>
              <a:buNone/>
            </a:pPr>
            <a:r>
              <a:rPr lang="zh-CN" altLang="en-US" sz="2000" dirty="0"/>
              <a:t>             </a:t>
            </a:r>
            <a:r>
              <a:rPr lang="en-US" altLang="zh-CN" sz="2000" dirty="0"/>
              <a:t>S -&gt; while (C) S</a:t>
            </a:r>
            <a:r>
              <a:rPr lang="en-US" altLang="zh-CN" sz="2000" baseline="-25000" dirty="0"/>
              <a:t>1</a:t>
            </a:r>
            <a:endParaRPr lang="en-US" altLang="zh-CN" sz="2000" baseline="-25000" dirty="0"/>
          </a:p>
          <a:p>
            <a:pPr marL="0" lvl="0" indent="0" eaLnBrk="1" hangingPunct="1">
              <a:spcBef>
                <a:spcPct val="50000"/>
              </a:spcBef>
              <a:buClrTx/>
              <a:buSzTx/>
              <a:buFontTx/>
              <a:buNone/>
            </a:pPr>
            <a:r>
              <a:rPr lang="en-US" altLang="zh-CN" sz="2000" dirty="0"/>
              <a:t>             </a:t>
            </a:r>
            <a:r>
              <a:rPr lang="zh-CN" altLang="en-US" sz="2000" dirty="0"/>
              <a:t>生成中间代码。</a:t>
            </a:r>
            <a:endParaRPr lang="zh-CN" altLang="en-US" sz="2000" dirty="0"/>
          </a:p>
        </p:txBody>
      </p:sp>
      <p:sp>
        <p:nvSpPr>
          <p:cNvPr id="45060" name="Text Box 5"/>
          <p:cNvSpPr txBox="1"/>
          <p:nvPr/>
        </p:nvSpPr>
        <p:spPr>
          <a:xfrm>
            <a:off x="539750" y="2708275"/>
            <a:ext cx="8135938" cy="32924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000" dirty="0"/>
              <a:t>使用下面的属性生成中间代码：</a:t>
            </a:r>
            <a:endParaRPr lang="zh-CN" altLang="en-US" sz="2000" dirty="0"/>
          </a:p>
          <a:p>
            <a:pPr marL="0" lvl="0" indent="0" eaLnBrk="1" hangingPunct="1">
              <a:spcBef>
                <a:spcPct val="50000"/>
              </a:spcBef>
              <a:buClrTx/>
              <a:buSzTx/>
              <a:buFontTx/>
              <a:buNone/>
            </a:pPr>
            <a:r>
              <a:rPr lang="zh-CN" altLang="en-US" sz="2000" dirty="0"/>
              <a:t>（</a:t>
            </a:r>
            <a:r>
              <a:rPr lang="en-US" altLang="zh-CN" sz="2000" dirty="0"/>
              <a:t>1</a:t>
            </a:r>
            <a:r>
              <a:rPr lang="zh-CN" altLang="en-US" sz="2000" dirty="0"/>
              <a:t>）继承属性</a:t>
            </a:r>
            <a:r>
              <a:rPr lang="en-US" altLang="zh-CN" sz="2000" dirty="0"/>
              <a:t>S.next</a:t>
            </a:r>
            <a:r>
              <a:rPr lang="zh-CN" altLang="en-US" sz="2000" dirty="0"/>
              <a:t>是必须在</a:t>
            </a:r>
            <a:r>
              <a:rPr lang="en-US" altLang="zh-CN" sz="2000" dirty="0"/>
              <a:t>S</a:t>
            </a:r>
            <a:r>
              <a:rPr lang="zh-CN" altLang="en-US" sz="2000" dirty="0"/>
              <a:t>执行结束之后执行的代码的开始处标号。</a:t>
            </a:r>
            <a:endParaRPr lang="zh-CN" altLang="en-US" sz="2000" dirty="0"/>
          </a:p>
          <a:p>
            <a:pPr marL="0" lvl="0" indent="0" eaLnBrk="1" hangingPunct="1">
              <a:spcBef>
                <a:spcPct val="50000"/>
              </a:spcBef>
              <a:buClrTx/>
              <a:buSzTx/>
              <a:buFontTx/>
              <a:buNone/>
            </a:pPr>
            <a:r>
              <a:rPr lang="zh-CN" altLang="en-US" sz="2000" dirty="0"/>
              <a:t>（</a:t>
            </a:r>
            <a:r>
              <a:rPr lang="en-US" altLang="zh-CN" sz="2000" dirty="0"/>
              <a:t>2</a:t>
            </a:r>
            <a:r>
              <a:rPr lang="zh-CN" altLang="en-US" sz="2000" dirty="0"/>
              <a:t>）综合属性</a:t>
            </a:r>
            <a:r>
              <a:rPr lang="en-US" altLang="zh-CN" sz="2000" dirty="0"/>
              <a:t>S.code</a:t>
            </a:r>
            <a:r>
              <a:rPr lang="zh-CN" altLang="en-US" sz="2000" dirty="0"/>
              <a:t>是中间代码的序列，实现了语句</a:t>
            </a:r>
            <a:r>
              <a:rPr lang="en-US" altLang="zh-CN" sz="2000" dirty="0"/>
              <a:t>S</a:t>
            </a:r>
            <a:r>
              <a:rPr lang="zh-CN" altLang="en-US" sz="2000" dirty="0"/>
              <a:t>，并在最后有一条跳转到</a:t>
            </a:r>
            <a:r>
              <a:rPr lang="en-US" altLang="zh-CN" sz="2000" dirty="0"/>
              <a:t>S.next</a:t>
            </a:r>
            <a:r>
              <a:rPr lang="zh-CN" altLang="en-US" sz="2000" dirty="0"/>
              <a:t>的指令。</a:t>
            </a:r>
            <a:endParaRPr lang="zh-CN" altLang="en-US" sz="2000" dirty="0"/>
          </a:p>
          <a:p>
            <a:pPr marL="0" lvl="0" indent="0" eaLnBrk="1" hangingPunct="1">
              <a:spcBef>
                <a:spcPct val="50000"/>
              </a:spcBef>
              <a:buClrTx/>
              <a:buSzTx/>
              <a:buFontTx/>
              <a:buNone/>
            </a:pPr>
            <a:r>
              <a:rPr lang="zh-CN" altLang="en-US" sz="2000" dirty="0"/>
              <a:t>（</a:t>
            </a:r>
            <a:r>
              <a:rPr lang="en-US" altLang="zh-CN" sz="2000" dirty="0"/>
              <a:t>3</a:t>
            </a:r>
            <a:r>
              <a:rPr lang="zh-CN" altLang="en-US" sz="2000" dirty="0"/>
              <a:t>）继承属性</a:t>
            </a:r>
            <a:r>
              <a:rPr lang="en-US" altLang="zh-CN" sz="2000" dirty="0"/>
              <a:t>C.true</a:t>
            </a:r>
            <a:r>
              <a:rPr lang="zh-CN" altLang="en-US" sz="2000" dirty="0"/>
              <a:t>是必须在</a:t>
            </a:r>
            <a:r>
              <a:rPr lang="en-US" altLang="zh-CN" sz="2000" dirty="0"/>
              <a:t>C</a:t>
            </a:r>
            <a:r>
              <a:rPr lang="zh-CN" altLang="en-US" sz="2000" dirty="0"/>
              <a:t>为真时执行的代码开始处的标号。</a:t>
            </a:r>
            <a:endParaRPr lang="zh-CN" altLang="en-US" sz="2000" dirty="0"/>
          </a:p>
          <a:p>
            <a:pPr marL="0" lvl="0" indent="0" eaLnBrk="1" hangingPunct="1">
              <a:spcBef>
                <a:spcPct val="50000"/>
              </a:spcBef>
              <a:buClrTx/>
              <a:buSzTx/>
              <a:buFontTx/>
              <a:buNone/>
            </a:pPr>
            <a:r>
              <a:rPr lang="zh-CN" altLang="en-US" sz="2000" dirty="0"/>
              <a:t>（</a:t>
            </a:r>
            <a:r>
              <a:rPr lang="en-US" altLang="zh-CN" sz="2000" dirty="0"/>
              <a:t>4</a:t>
            </a:r>
            <a:r>
              <a:rPr lang="zh-CN" altLang="en-US" sz="2000" dirty="0"/>
              <a:t>）继承属性</a:t>
            </a:r>
            <a:r>
              <a:rPr lang="en-US" altLang="zh-CN" sz="2000" dirty="0"/>
              <a:t>C.false</a:t>
            </a:r>
            <a:r>
              <a:rPr lang="zh-CN" altLang="en-US" sz="2000" dirty="0"/>
              <a:t>是必须在</a:t>
            </a:r>
            <a:r>
              <a:rPr lang="en-US" altLang="zh-CN" sz="2000" dirty="0"/>
              <a:t>C</a:t>
            </a:r>
            <a:r>
              <a:rPr lang="zh-CN" altLang="en-US" sz="2000" dirty="0"/>
              <a:t>为假时执行的代码开始处的标号。</a:t>
            </a:r>
            <a:endParaRPr lang="zh-CN" altLang="en-US" sz="2000" dirty="0"/>
          </a:p>
          <a:p>
            <a:pPr marL="0" lvl="0" indent="0" eaLnBrk="1" hangingPunct="1">
              <a:spcBef>
                <a:spcPct val="50000"/>
              </a:spcBef>
              <a:buClrTx/>
              <a:buSzTx/>
              <a:buFontTx/>
              <a:buNone/>
            </a:pPr>
            <a:r>
              <a:rPr lang="zh-CN" altLang="en-US" sz="2000" dirty="0"/>
              <a:t>（</a:t>
            </a:r>
            <a:r>
              <a:rPr lang="en-US" altLang="zh-CN" sz="2000" dirty="0"/>
              <a:t>5</a:t>
            </a:r>
            <a:r>
              <a:rPr lang="zh-CN" altLang="en-US" sz="2000" dirty="0"/>
              <a:t>）综合属性</a:t>
            </a:r>
            <a:r>
              <a:rPr lang="en-US" altLang="zh-CN" sz="2000" dirty="0"/>
              <a:t>C.code</a:t>
            </a:r>
            <a:r>
              <a:rPr lang="zh-CN" altLang="en-US" sz="2000" dirty="0"/>
              <a:t>是一个中间代码序列，实现了表达式</a:t>
            </a:r>
            <a:r>
              <a:rPr lang="en-US" altLang="zh-CN" sz="2000" dirty="0"/>
              <a:t>C</a:t>
            </a:r>
            <a:r>
              <a:rPr lang="zh-CN" altLang="en-US" sz="2000" dirty="0"/>
              <a:t>，并根据</a:t>
            </a:r>
            <a:r>
              <a:rPr lang="en-US" altLang="zh-CN" sz="2000" dirty="0"/>
              <a:t>C</a:t>
            </a:r>
            <a:r>
              <a:rPr lang="zh-CN" altLang="en-US" sz="2000" dirty="0"/>
              <a:t>的真假跳转到</a:t>
            </a:r>
            <a:r>
              <a:rPr lang="en-US" altLang="zh-CN" sz="2000" dirty="0"/>
              <a:t>C.true</a:t>
            </a:r>
            <a:r>
              <a:rPr lang="zh-CN" altLang="en-US" sz="2000" dirty="0"/>
              <a:t>或</a:t>
            </a:r>
            <a:r>
              <a:rPr lang="en-US" altLang="zh-CN" sz="2000" dirty="0"/>
              <a:t>C.false</a:t>
            </a:r>
            <a:r>
              <a:rPr lang="zh-CN" altLang="en-US" sz="2000" dirty="0"/>
              <a:t>。</a:t>
            </a:r>
            <a:endParaRPr lang="zh-CN" altLang="en-US" sz="2000" dirty="0"/>
          </a:p>
        </p:txBody>
      </p:sp>
    </p:spTree>
  </p:cSld>
  <p:clrMapOvr>
    <a:masterClrMapping/>
  </p:clrMapOvr>
  <p:transition>
    <p:blinds dir="ver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2" name="灯片编号占位符 4"/>
          <p:cNvSpPr txBox="1">
            <a:spLocks noGrp="1"/>
          </p:cNvSpPr>
          <p:nvPr>
            <p:ph type="sldNum" sz="quarter" idx="11"/>
          </p:nvPr>
        </p:nvSpPr>
        <p:spPr/>
        <p:txBody>
          <a:bodyPr anchor="b" anchorCtr="0"/>
          <a:p>
            <a:pPr marL="0" indent="0" algn="r" eaLnBrk="1" hangingPunct="1">
              <a:spcBef>
                <a:spcPct val="0"/>
              </a:spcBef>
              <a:buClrTx/>
              <a:buSzTx/>
              <a:buFontTx/>
              <a:buNone/>
            </a:pPr>
            <a:fld id="{9A0DB2DC-4C9A-4742-B13C-FB6460FD3503}" type="slidenum">
              <a:rPr lang="en-US" altLang="zh-CN" sz="1200" dirty="0">
                <a:latin typeface="Arial Black" panose="020B0A04020102020204" pitchFamily="34" charset="0"/>
              </a:rPr>
            </a:fld>
            <a:endParaRPr lang="en-US" altLang="zh-CN" sz="1200" dirty="0">
              <a:latin typeface="Arial Black" panose="020B0A04020102020204" pitchFamily="34" charset="0"/>
            </a:endParaRPr>
          </a:p>
        </p:txBody>
      </p:sp>
      <p:sp>
        <p:nvSpPr>
          <p:cNvPr id="46083" name="Text Box 4"/>
          <p:cNvSpPr txBox="1"/>
          <p:nvPr/>
        </p:nvSpPr>
        <p:spPr>
          <a:xfrm>
            <a:off x="250825" y="1341438"/>
            <a:ext cx="8713788" cy="2692400"/>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000" dirty="0"/>
              <a:t>S -&gt; while (C) S1           L1=new();</a:t>
            </a:r>
            <a:endParaRPr lang="en-US" altLang="zh-CN" sz="2000" dirty="0"/>
          </a:p>
          <a:p>
            <a:pPr marL="0" lvl="0" indent="0" eaLnBrk="1" hangingPunct="1">
              <a:spcBef>
                <a:spcPct val="50000"/>
              </a:spcBef>
              <a:buClrTx/>
              <a:buSzTx/>
              <a:buFontTx/>
              <a:buNone/>
            </a:pPr>
            <a:r>
              <a:rPr lang="en-US" altLang="zh-CN" sz="2000" dirty="0"/>
              <a:t>                                       L2=new();</a:t>
            </a:r>
            <a:endParaRPr lang="en-US" altLang="zh-CN" sz="2000" dirty="0"/>
          </a:p>
          <a:p>
            <a:pPr marL="0" lvl="0" indent="0" eaLnBrk="1" hangingPunct="1">
              <a:spcBef>
                <a:spcPct val="50000"/>
              </a:spcBef>
              <a:buClrTx/>
              <a:buSzTx/>
              <a:buFontTx/>
              <a:buNone/>
            </a:pPr>
            <a:r>
              <a:rPr lang="en-US" altLang="zh-CN" sz="2000" dirty="0"/>
              <a:t>                                       S1.next=L1;</a:t>
            </a:r>
            <a:endParaRPr lang="en-US" altLang="zh-CN" sz="2000" dirty="0"/>
          </a:p>
          <a:p>
            <a:pPr marL="0" lvl="0" indent="0" eaLnBrk="1" hangingPunct="1">
              <a:spcBef>
                <a:spcPct val="50000"/>
              </a:spcBef>
              <a:buClrTx/>
              <a:buSzTx/>
              <a:buFontTx/>
              <a:buNone/>
            </a:pPr>
            <a:r>
              <a:rPr lang="en-US" altLang="zh-CN" sz="2000" dirty="0"/>
              <a:t>                                       C.false=S.next;</a:t>
            </a:r>
            <a:endParaRPr lang="en-US" altLang="zh-CN" sz="2000" dirty="0"/>
          </a:p>
          <a:p>
            <a:pPr marL="0" lvl="0" indent="0" eaLnBrk="1" hangingPunct="1">
              <a:spcBef>
                <a:spcPct val="50000"/>
              </a:spcBef>
              <a:buClrTx/>
              <a:buSzTx/>
              <a:buFontTx/>
              <a:buNone/>
            </a:pPr>
            <a:r>
              <a:rPr lang="en-US" altLang="zh-CN" sz="2000" dirty="0"/>
              <a:t>                                       C.true=L2;</a:t>
            </a:r>
            <a:endParaRPr lang="en-US" altLang="zh-CN" sz="2000" dirty="0"/>
          </a:p>
          <a:p>
            <a:pPr marL="0" lvl="0" indent="0" eaLnBrk="1" hangingPunct="1">
              <a:spcBef>
                <a:spcPct val="50000"/>
              </a:spcBef>
              <a:buClrTx/>
              <a:buSzTx/>
              <a:buFontTx/>
              <a:buNone/>
            </a:pPr>
            <a:r>
              <a:rPr lang="en-US" altLang="zh-CN" sz="2000" dirty="0"/>
              <a:t>                                       S.code=</a:t>
            </a:r>
            <a:r>
              <a:rPr lang="en-US" altLang="zh-CN" sz="2000" b="1" dirty="0"/>
              <a:t>label</a:t>
            </a:r>
            <a:r>
              <a:rPr lang="en-US" altLang="zh-CN" sz="2000" dirty="0"/>
              <a:t> || L1 || C.code || </a:t>
            </a:r>
            <a:r>
              <a:rPr lang="en-US" altLang="zh-CN" sz="2000" b="1" dirty="0"/>
              <a:t>label </a:t>
            </a:r>
            <a:r>
              <a:rPr lang="en-US" altLang="zh-CN" sz="2000" dirty="0"/>
              <a:t>|| L2 || S1.code</a:t>
            </a:r>
            <a:endParaRPr lang="en-US" altLang="zh-CN" sz="2000" dirty="0"/>
          </a:p>
        </p:txBody>
      </p:sp>
      <p:sp>
        <p:nvSpPr>
          <p:cNvPr id="46084" name="Text Box 5"/>
          <p:cNvSpPr txBox="1"/>
          <p:nvPr/>
        </p:nvSpPr>
        <p:spPr>
          <a:xfrm>
            <a:off x="3203575" y="4652963"/>
            <a:ext cx="2952750" cy="3667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1800" dirty="0"/>
              <a:t>图</a:t>
            </a:r>
            <a:r>
              <a:rPr lang="en-US" altLang="zh-CN" sz="1800" dirty="0"/>
              <a:t>5-27 while</a:t>
            </a:r>
            <a:r>
              <a:rPr lang="zh-CN" altLang="en-US" sz="1800" dirty="0"/>
              <a:t>语句的</a:t>
            </a:r>
            <a:r>
              <a:rPr lang="en-US" altLang="zh-CN" sz="1800" dirty="0"/>
              <a:t>SDD</a:t>
            </a:r>
            <a:endParaRPr lang="en-US" altLang="zh-CN" sz="1800" dirty="0"/>
          </a:p>
        </p:txBody>
      </p:sp>
    </p:spTree>
  </p:cSld>
  <p:clrMapOvr>
    <a:masterClrMapping/>
  </p:clrMapOvr>
  <p:transition>
    <p:blinds dir="ver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6" name="灯片编号占位符 4"/>
          <p:cNvSpPr txBox="1">
            <a:spLocks noGrp="1"/>
          </p:cNvSpPr>
          <p:nvPr>
            <p:ph type="sldNum" sz="quarter" idx="11"/>
          </p:nvPr>
        </p:nvSpPr>
        <p:spPr/>
        <p:txBody>
          <a:bodyPr anchor="b" anchorCtr="0"/>
          <a:p>
            <a:pPr marL="0" indent="0" algn="r" eaLnBrk="1" hangingPunct="1">
              <a:spcBef>
                <a:spcPct val="0"/>
              </a:spcBef>
              <a:buClrTx/>
              <a:buSzTx/>
              <a:buFontTx/>
              <a:buNone/>
            </a:pPr>
            <a:fld id="{9A0DB2DC-4C9A-4742-B13C-FB6460FD3503}" type="slidenum">
              <a:rPr lang="en-US" altLang="zh-CN" sz="1200" dirty="0">
                <a:latin typeface="Arial Black" panose="020B0A04020102020204" pitchFamily="34" charset="0"/>
              </a:rPr>
            </a:fld>
            <a:endParaRPr lang="en-US" altLang="zh-CN" sz="1200" dirty="0">
              <a:latin typeface="Arial Black" panose="020B0A04020102020204" pitchFamily="34" charset="0"/>
            </a:endParaRPr>
          </a:p>
        </p:txBody>
      </p:sp>
      <p:sp>
        <p:nvSpPr>
          <p:cNvPr id="47107" name="Text Box 4"/>
          <p:cNvSpPr txBox="1"/>
          <p:nvPr/>
        </p:nvSpPr>
        <p:spPr>
          <a:xfrm>
            <a:off x="395288" y="2060575"/>
            <a:ext cx="8497887" cy="1320800"/>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000" dirty="0"/>
              <a:t>S -&gt; while (            { L1 = new(); L2=new(); C.false=S.next; C.true=L2; }</a:t>
            </a:r>
            <a:endParaRPr lang="en-US" altLang="zh-CN" sz="2000" dirty="0"/>
          </a:p>
          <a:p>
            <a:pPr marL="0" lvl="0" indent="0" eaLnBrk="1" hangingPunct="1">
              <a:spcBef>
                <a:spcPct val="50000"/>
              </a:spcBef>
              <a:buClrTx/>
              <a:buSzTx/>
              <a:buFontTx/>
              <a:buNone/>
            </a:pPr>
            <a:r>
              <a:rPr lang="en-US" altLang="zh-CN" sz="2000" dirty="0"/>
              <a:t>         C )                { S1.next=L1;}</a:t>
            </a:r>
            <a:endParaRPr lang="en-US" altLang="zh-CN" sz="2000" dirty="0"/>
          </a:p>
          <a:p>
            <a:pPr marL="0" lvl="0" indent="0" eaLnBrk="1" hangingPunct="1">
              <a:spcBef>
                <a:spcPct val="50000"/>
              </a:spcBef>
              <a:buClrTx/>
              <a:buSzTx/>
              <a:buFontTx/>
              <a:buNone/>
            </a:pPr>
            <a:r>
              <a:rPr lang="en-US" altLang="zh-CN" sz="2000" dirty="0"/>
              <a:t>         S1                { S.code=</a:t>
            </a:r>
            <a:r>
              <a:rPr lang="en-US" altLang="zh-CN" sz="2000" b="1" dirty="0"/>
              <a:t>label</a:t>
            </a:r>
            <a:r>
              <a:rPr lang="en-US" altLang="zh-CN" sz="2000" dirty="0"/>
              <a:t> || L1 || C.code || </a:t>
            </a:r>
            <a:r>
              <a:rPr lang="en-US" altLang="zh-CN" sz="2000" b="1" dirty="0"/>
              <a:t>label</a:t>
            </a:r>
            <a:r>
              <a:rPr lang="en-US" altLang="zh-CN" sz="2000" dirty="0"/>
              <a:t> || L2 || S1.code }</a:t>
            </a:r>
            <a:endParaRPr lang="en-US" altLang="zh-CN" sz="2000" dirty="0"/>
          </a:p>
        </p:txBody>
      </p:sp>
      <p:sp>
        <p:nvSpPr>
          <p:cNvPr id="47108" name="Text Box 5"/>
          <p:cNvSpPr txBox="1"/>
          <p:nvPr/>
        </p:nvSpPr>
        <p:spPr>
          <a:xfrm>
            <a:off x="3203575" y="4076700"/>
            <a:ext cx="2663825" cy="3667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1800" dirty="0"/>
              <a:t>图</a:t>
            </a:r>
            <a:r>
              <a:rPr lang="en-US" altLang="zh-CN" sz="1800" dirty="0"/>
              <a:t>5-28 while</a:t>
            </a:r>
            <a:r>
              <a:rPr lang="zh-CN" altLang="en-US" sz="1800" dirty="0"/>
              <a:t>语句的</a:t>
            </a:r>
            <a:r>
              <a:rPr lang="en-US" altLang="zh-CN" sz="1800" dirty="0"/>
              <a:t>SDT</a:t>
            </a:r>
            <a:endParaRPr lang="en-US" altLang="zh-CN" sz="1800" dirty="0"/>
          </a:p>
        </p:txBody>
      </p:sp>
    </p:spTree>
  </p:cSld>
  <p:clrMapOvr>
    <a:masterClrMapping/>
  </p:clrMapOvr>
  <p:transition>
    <p:blinds dir="ver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30" name="灯片编号占位符 4"/>
          <p:cNvSpPr txBox="1">
            <a:spLocks noGrp="1"/>
          </p:cNvSpPr>
          <p:nvPr>
            <p:ph type="sldNum" sz="quarter" idx="11"/>
          </p:nvPr>
        </p:nvSpPr>
        <p:spPr/>
        <p:txBody>
          <a:bodyPr anchor="b" anchorCtr="0"/>
          <a:p>
            <a:pPr marL="0" indent="0" algn="r" eaLnBrk="1" hangingPunct="1">
              <a:spcBef>
                <a:spcPct val="0"/>
              </a:spcBef>
              <a:buClrTx/>
              <a:buSzTx/>
              <a:buFontTx/>
              <a:buNone/>
            </a:pPr>
            <a:fld id="{9A0DB2DC-4C9A-4742-B13C-FB6460FD3503}" type="slidenum">
              <a:rPr lang="en-US" altLang="zh-CN" sz="1200" dirty="0">
                <a:latin typeface="Arial Black" panose="020B0A04020102020204" pitchFamily="34" charset="0"/>
              </a:rPr>
            </a:fld>
            <a:endParaRPr lang="en-US" altLang="zh-CN" sz="1200" dirty="0">
              <a:latin typeface="Arial Black" panose="020B0A04020102020204" pitchFamily="34" charset="0"/>
            </a:endParaRPr>
          </a:p>
        </p:txBody>
      </p:sp>
      <p:sp>
        <p:nvSpPr>
          <p:cNvPr id="234501" name="Rectangle 5"/>
          <p:cNvSpPr>
            <a:spLocks noChangeArrowheads="1"/>
          </p:cNvSpPr>
          <p:nvPr/>
        </p:nvSpPr>
        <p:spPr bwMode="auto">
          <a:xfrm>
            <a:off x="395288" y="692150"/>
            <a:ext cx="5975350" cy="639763"/>
          </a:xfrm>
          <a:prstGeom prst="rect">
            <a:avLst/>
          </a:prstGeom>
          <a:noFill/>
          <a:ln>
            <a:noFill/>
          </a:ln>
          <a:effectLst/>
        </p:spPr>
        <p:txBody>
          <a:bodyPr anchor="ctr"/>
          <a:lstStyle>
            <a:lvl1pPr>
              <a:defRPr sz="4400">
                <a:solidFill>
                  <a:schemeClr val="tx1"/>
                </a:solidFill>
                <a:latin typeface="Arial" panose="020B0604020202020204" pitchFamily="34" charset="0"/>
                <a:ea typeface="宋体" panose="02010600030101010101" pitchFamily="2" charset="-122"/>
              </a:defRPr>
            </a:lvl1pPr>
            <a:lvl2pPr>
              <a:defRPr sz="4400">
                <a:solidFill>
                  <a:schemeClr val="tx1"/>
                </a:solidFill>
                <a:latin typeface="Arial" panose="020B0604020202020204" pitchFamily="34" charset="0"/>
                <a:ea typeface="宋体" panose="02010600030101010101" pitchFamily="2" charset="-122"/>
              </a:defRPr>
            </a:lvl2pPr>
            <a:lvl3pPr>
              <a:defRPr sz="4400">
                <a:solidFill>
                  <a:schemeClr val="tx1"/>
                </a:solidFill>
                <a:latin typeface="Arial" panose="020B0604020202020204" pitchFamily="34" charset="0"/>
                <a:ea typeface="宋体" panose="02010600030101010101" pitchFamily="2" charset="-122"/>
              </a:defRPr>
            </a:lvl3pPr>
            <a:lvl4pPr>
              <a:defRPr sz="4400">
                <a:solidFill>
                  <a:schemeClr val="tx1"/>
                </a:solidFill>
                <a:latin typeface="Arial" panose="020B0604020202020204" pitchFamily="34" charset="0"/>
                <a:ea typeface="宋体" panose="02010600030101010101" pitchFamily="2" charset="-122"/>
              </a:defRPr>
            </a:lvl4pPr>
            <a:lvl5pPr>
              <a:defRPr sz="4400">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smtClean="0">
                <a:ln>
                  <a:noFill/>
                </a:ln>
                <a:solidFill>
                  <a:srgbClr val="660066"/>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Times New Roman" panose="02020603050405020304" pitchFamily="18" charset="0"/>
              </a:rPr>
              <a:t>5.5 </a:t>
            </a:r>
            <a:r>
              <a:rPr kumimoji="0" lang="zh-CN" altLang="en-US" sz="3200" b="1" i="0" u="none" strike="noStrike" kern="1200" cap="none" spc="0" normalizeH="0" baseline="0" noProof="0" dirty="0" smtClean="0">
                <a:ln>
                  <a:noFill/>
                </a:ln>
                <a:solidFill>
                  <a:srgbClr val="660066"/>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Times New Roman" panose="02020603050405020304" pitchFamily="18" charset="0"/>
              </a:rPr>
              <a:t>实现</a:t>
            </a:r>
            <a:r>
              <a:rPr kumimoji="0" lang="en-US" altLang="zh-CN" sz="3200" b="1" i="0" u="none" strike="noStrike" kern="1200" cap="none" spc="0" normalizeH="0" baseline="0" noProof="0" dirty="0" smtClean="0">
                <a:ln>
                  <a:noFill/>
                </a:ln>
                <a:solidFill>
                  <a:srgbClr val="660066"/>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Times New Roman" panose="02020603050405020304" pitchFamily="18" charset="0"/>
              </a:rPr>
              <a:t>L</a:t>
            </a:r>
            <a:r>
              <a:rPr kumimoji="0" lang="zh-CN" altLang="en-US" sz="3200" b="1" i="0" u="none" strike="noStrike" kern="1200" cap="none" spc="0" normalizeH="0" baseline="0" noProof="0" dirty="0" smtClean="0">
                <a:ln>
                  <a:noFill/>
                </a:ln>
                <a:solidFill>
                  <a:srgbClr val="660066"/>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Times New Roman" panose="02020603050405020304" pitchFamily="18" charset="0"/>
              </a:rPr>
              <a:t>属性的</a:t>
            </a:r>
            <a:r>
              <a:rPr kumimoji="0" lang="en-US" altLang="zh-CN" sz="3200" b="1" i="0" u="none" strike="noStrike" kern="1200" cap="none" spc="0" normalizeH="0" baseline="0" noProof="0" dirty="0" smtClean="0">
                <a:ln>
                  <a:noFill/>
                </a:ln>
                <a:solidFill>
                  <a:srgbClr val="660066"/>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Times New Roman" panose="02020603050405020304" pitchFamily="18" charset="0"/>
              </a:rPr>
              <a:t>SDD</a:t>
            </a:r>
            <a:endParaRPr kumimoji="0" lang="en-US" altLang="zh-CN" sz="3200" b="1" i="0" u="none" strike="noStrike" kern="1200" cap="none" spc="0" normalizeH="0" baseline="0" noProof="0" dirty="0" smtClean="0">
              <a:ln>
                <a:noFill/>
              </a:ln>
              <a:solidFill>
                <a:srgbClr val="660066"/>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48132" name="Text Box 6"/>
          <p:cNvSpPr txBox="1"/>
          <p:nvPr/>
        </p:nvSpPr>
        <p:spPr>
          <a:xfrm>
            <a:off x="539750" y="1844675"/>
            <a:ext cx="8064500" cy="28622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000" dirty="0"/>
              <a:t>在语法分析过程中进行翻译的方法，包括：</a:t>
            </a:r>
            <a:endParaRPr lang="zh-CN" altLang="en-US" sz="2000" dirty="0"/>
          </a:p>
          <a:p>
            <a:pPr marL="457200" lvl="1" indent="0" eaLnBrk="1" hangingPunct="1">
              <a:spcBef>
                <a:spcPct val="50000"/>
              </a:spcBef>
              <a:buClrTx/>
              <a:buSzTx/>
              <a:buFont typeface="Wingdings" panose="05000000000000000000" pitchFamily="2" charset="2"/>
              <a:buChar char="l"/>
            </a:pPr>
            <a:r>
              <a:rPr lang="zh-CN" altLang="en-US" sz="2000" dirty="0"/>
              <a:t> 使用一个递归下降语法分析器，它为每个非终结符都建立一个函数，该函数以参数的方式接收</a:t>
            </a:r>
            <a:r>
              <a:rPr lang="en-US" altLang="zh-CN" sz="2000" dirty="0"/>
              <a:t>A</a:t>
            </a:r>
            <a:r>
              <a:rPr lang="zh-CN" altLang="en-US" sz="2000" dirty="0"/>
              <a:t>的继承属性，并返回</a:t>
            </a:r>
            <a:r>
              <a:rPr lang="en-US" altLang="zh-CN" sz="2000" dirty="0"/>
              <a:t>A</a:t>
            </a:r>
            <a:r>
              <a:rPr lang="zh-CN" altLang="en-US" sz="2000" dirty="0"/>
              <a:t>的综合属性。</a:t>
            </a:r>
            <a:endParaRPr lang="zh-CN" altLang="en-US" sz="2000" dirty="0"/>
          </a:p>
          <a:p>
            <a:pPr marL="457200" lvl="1" indent="0" eaLnBrk="1" hangingPunct="1">
              <a:spcBef>
                <a:spcPct val="50000"/>
              </a:spcBef>
              <a:buClrTx/>
              <a:buSzTx/>
              <a:buFont typeface="Wingdings" panose="05000000000000000000" pitchFamily="2" charset="2"/>
              <a:buChar char="l"/>
            </a:pPr>
            <a:r>
              <a:rPr lang="zh-CN" altLang="en-US" sz="2000" dirty="0"/>
              <a:t> 使用一个递归下降语法分析器，以边扫描边生成的方式生成代码。</a:t>
            </a:r>
            <a:endParaRPr lang="zh-CN" altLang="en-US" sz="2000" dirty="0"/>
          </a:p>
          <a:p>
            <a:pPr marL="457200" lvl="1" indent="0" eaLnBrk="1" hangingPunct="1">
              <a:spcBef>
                <a:spcPct val="50000"/>
              </a:spcBef>
              <a:buClrTx/>
              <a:buSzTx/>
              <a:buFont typeface="Wingdings" panose="05000000000000000000" pitchFamily="2" charset="2"/>
              <a:buChar char="l"/>
            </a:pPr>
            <a:r>
              <a:rPr lang="zh-CN" altLang="en-US" sz="2000" dirty="0"/>
              <a:t> 与</a:t>
            </a:r>
            <a:r>
              <a:rPr lang="en-US" altLang="zh-CN" sz="2000" dirty="0"/>
              <a:t>LL</a:t>
            </a:r>
            <a:r>
              <a:rPr lang="zh-CN" altLang="en-US" sz="2000" dirty="0"/>
              <a:t>语法分析器结合，实现一个</a:t>
            </a:r>
            <a:r>
              <a:rPr lang="en-US" altLang="zh-CN" sz="2000" dirty="0"/>
              <a:t>SDT</a:t>
            </a:r>
            <a:r>
              <a:rPr lang="zh-CN" altLang="en-US" sz="2000" dirty="0"/>
              <a:t>。属性的值放在语法分析栈中，而各个规则从栈中的已知位置获取需要的属性值。</a:t>
            </a:r>
            <a:endParaRPr lang="zh-CN" altLang="en-US" sz="2000" dirty="0"/>
          </a:p>
          <a:p>
            <a:pPr marL="457200" lvl="1" indent="0" eaLnBrk="1" hangingPunct="1">
              <a:spcBef>
                <a:spcPct val="50000"/>
              </a:spcBef>
              <a:buClrTx/>
              <a:buSzTx/>
              <a:buFont typeface="Wingdings" panose="05000000000000000000" pitchFamily="2" charset="2"/>
              <a:buChar char="l"/>
            </a:pPr>
            <a:r>
              <a:rPr lang="zh-CN" altLang="en-US" sz="2000" dirty="0"/>
              <a:t> 与</a:t>
            </a:r>
            <a:r>
              <a:rPr lang="en-US" altLang="zh-CN" sz="2000" dirty="0"/>
              <a:t>LR</a:t>
            </a:r>
            <a:r>
              <a:rPr lang="zh-CN" altLang="en-US" sz="2000" dirty="0"/>
              <a:t>语法分析器结合，实现一个</a:t>
            </a:r>
            <a:r>
              <a:rPr lang="en-US" altLang="zh-CN" sz="2000" dirty="0"/>
              <a:t>SDT</a:t>
            </a:r>
            <a:r>
              <a:rPr lang="zh-CN" altLang="en-US" sz="2000" dirty="0"/>
              <a:t>。</a:t>
            </a:r>
            <a:endParaRPr lang="zh-CN" altLang="en-US" sz="2000" dirty="0"/>
          </a:p>
        </p:txBody>
      </p:sp>
    </p:spTree>
  </p:cSld>
  <p:clrMapOvr>
    <a:masterClrMapping/>
  </p:clrMapOvr>
  <p:transition>
    <p:blinds dir="ver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4" name="灯片编号占位符 4"/>
          <p:cNvSpPr txBox="1">
            <a:spLocks noGrp="1"/>
          </p:cNvSpPr>
          <p:nvPr>
            <p:ph type="sldNum" sz="quarter" idx="11"/>
          </p:nvPr>
        </p:nvSpPr>
        <p:spPr/>
        <p:txBody>
          <a:bodyPr anchor="b" anchorCtr="0"/>
          <a:p>
            <a:pPr marL="0" indent="0" algn="r" eaLnBrk="1" hangingPunct="1">
              <a:spcBef>
                <a:spcPct val="0"/>
              </a:spcBef>
              <a:buClrTx/>
              <a:buSzTx/>
              <a:buFontTx/>
              <a:buNone/>
            </a:pPr>
            <a:fld id="{9A0DB2DC-4C9A-4742-B13C-FB6460FD3503}" type="slidenum">
              <a:rPr lang="en-US" altLang="zh-CN" sz="1200" dirty="0">
                <a:latin typeface="Arial Black" panose="020B0A04020102020204" pitchFamily="34" charset="0"/>
              </a:rPr>
            </a:fld>
            <a:endParaRPr lang="en-US" altLang="zh-CN" sz="1200" dirty="0">
              <a:latin typeface="Arial Black" panose="020B0A04020102020204" pitchFamily="34" charset="0"/>
            </a:endParaRPr>
          </a:p>
        </p:txBody>
      </p:sp>
      <p:sp>
        <p:nvSpPr>
          <p:cNvPr id="49155" name="Text Box 17"/>
          <p:cNvSpPr txBox="1"/>
          <p:nvPr/>
        </p:nvSpPr>
        <p:spPr>
          <a:xfrm>
            <a:off x="3779838" y="981075"/>
            <a:ext cx="1584325"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b="1" dirty="0">
                <a:solidFill>
                  <a:srgbClr val="336699"/>
                </a:solidFill>
                <a:latin typeface="Verdana" panose="020B0604030504040204" pitchFamily="34" charset="0"/>
              </a:rPr>
              <a:t>总   结 </a:t>
            </a:r>
            <a:endParaRPr lang="zh-CN" altLang="en-US" b="1" dirty="0">
              <a:solidFill>
                <a:srgbClr val="336699"/>
              </a:solidFill>
              <a:latin typeface="Verdana" panose="020B0604030504040204" pitchFamily="34" charset="0"/>
            </a:endParaRPr>
          </a:p>
        </p:txBody>
      </p:sp>
      <p:sp>
        <p:nvSpPr>
          <p:cNvPr id="49156" name="Text Box 18"/>
          <p:cNvSpPr txBox="1"/>
          <p:nvPr/>
        </p:nvSpPr>
        <p:spPr>
          <a:xfrm>
            <a:off x="690563" y="2890838"/>
            <a:ext cx="7993062" cy="46196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400" dirty="0">
                <a:solidFill>
                  <a:srgbClr val="000000"/>
                </a:solidFill>
                <a:latin typeface="Verdana" panose="020B0604030504040204" pitchFamily="34" charset="0"/>
              </a:rPr>
              <a:t>基本概念：继承属性、综合属性、</a:t>
            </a:r>
            <a:r>
              <a:rPr lang="en-US" altLang="zh-CN" sz="2400" dirty="0">
                <a:solidFill>
                  <a:srgbClr val="000000"/>
                </a:solidFill>
                <a:latin typeface="Verdana" panose="020B0604030504040204" pitchFamily="34" charset="0"/>
              </a:rPr>
              <a:t>S</a:t>
            </a:r>
            <a:r>
              <a:rPr lang="zh-CN" altLang="en-US" sz="2400" dirty="0">
                <a:solidFill>
                  <a:srgbClr val="000000"/>
                </a:solidFill>
                <a:latin typeface="Verdana" panose="020B0604030504040204" pitchFamily="34" charset="0"/>
              </a:rPr>
              <a:t>属性定义、</a:t>
            </a:r>
            <a:r>
              <a:rPr lang="en-US" altLang="zh-CN" sz="2400" dirty="0">
                <a:solidFill>
                  <a:srgbClr val="000000"/>
                </a:solidFill>
                <a:latin typeface="Verdana" panose="020B0604030504040204" pitchFamily="34" charset="0"/>
              </a:rPr>
              <a:t>L</a:t>
            </a:r>
            <a:r>
              <a:rPr lang="zh-CN" altLang="en-US" sz="2400" dirty="0">
                <a:solidFill>
                  <a:srgbClr val="000000"/>
                </a:solidFill>
                <a:latin typeface="Verdana" panose="020B0604030504040204" pitchFamily="34" charset="0"/>
              </a:rPr>
              <a:t>属性定义</a:t>
            </a:r>
            <a:endParaRPr lang="zh-CN" altLang="en-US" sz="2400" dirty="0">
              <a:solidFill>
                <a:srgbClr val="000000"/>
              </a:solidFill>
              <a:latin typeface="Verdana" panose="020B0604030504040204" pitchFamily="34" charset="0"/>
            </a:endParaRPr>
          </a:p>
        </p:txBody>
      </p:sp>
      <p:sp>
        <p:nvSpPr>
          <p:cNvPr id="49157" name="Rectangle 20"/>
          <p:cNvSpPr>
            <a:spLocks noGrp="1"/>
          </p:cNvSpPr>
          <p:nvPr>
            <p:ph idx="1"/>
          </p:nvPr>
        </p:nvSpPr>
        <p:spPr>
          <a:xfrm>
            <a:off x="700088" y="3709988"/>
            <a:ext cx="7804150" cy="477837"/>
          </a:xfrm>
        </p:spPr>
        <p:txBody>
          <a:bodyPr vert="horz" wrap="square" lIns="91440" tIns="45720" rIns="91440" bIns="45720" anchor="t" anchorCtr="0"/>
          <a:p>
            <a:pPr marL="0" indent="0" eaLnBrk="1" hangingPunct="1">
              <a:buNone/>
            </a:pPr>
            <a:r>
              <a:rPr lang="en-US" altLang="zh-CN" sz="2400" i="1" dirty="0"/>
              <a:t>S</a:t>
            </a:r>
            <a:r>
              <a:rPr lang="zh-CN" altLang="en-US" sz="2400" dirty="0"/>
              <a:t>属性的自下而上计算</a:t>
            </a:r>
            <a:endParaRPr lang="zh-CN" altLang="en-US" sz="2400" dirty="0"/>
          </a:p>
        </p:txBody>
      </p:sp>
      <p:sp>
        <p:nvSpPr>
          <p:cNvPr id="49158" name="矩形 1"/>
          <p:cNvSpPr/>
          <p:nvPr/>
        </p:nvSpPr>
        <p:spPr>
          <a:xfrm>
            <a:off x="690563" y="2076450"/>
            <a:ext cx="7540625" cy="4619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eaLnBrk="1" hangingPunct="1">
              <a:spcBef>
                <a:spcPct val="0"/>
              </a:spcBef>
              <a:buClrTx/>
              <a:buSzTx/>
              <a:buNone/>
            </a:pPr>
            <a:r>
              <a:rPr lang="zh-CN" altLang="en-US" sz="2400" dirty="0"/>
              <a:t>语义规则的两种描述方法：语法制导定义和翻译模式</a:t>
            </a:r>
            <a:endParaRPr lang="zh-CN" altLang="en-US" sz="2400" dirty="0"/>
          </a:p>
        </p:txBody>
      </p:sp>
    </p:spTree>
  </p:cSld>
  <p:clrMapOvr>
    <a:masterClrMapping/>
  </p:clrMapOvr>
  <p:transition>
    <p:blinds dir="ver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8" name="灯片编号占位符 4"/>
          <p:cNvSpPr txBox="1">
            <a:spLocks noGrp="1"/>
          </p:cNvSpPr>
          <p:nvPr>
            <p:ph type="sldNum" sz="quarter" idx="11"/>
          </p:nvPr>
        </p:nvSpPr>
        <p:spPr/>
        <p:txBody>
          <a:bodyPr anchor="b" anchorCtr="0"/>
          <a:p>
            <a:pPr marL="0" indent="0" algn="r" eaLnBrk="1" hangingPunct="1">
              <a:spcBef>
                <a:spcPct val="0"/>
              </a:spcBef>
              <a:buClrTx/>
              <a:buSzTx/>
              <a:buFontTx/>
              <a:buNone/>
            </a:pPr>
            <a:fld id="{9A0DB2DC-4C9A-4742-B13C-FB6460FD3503}" type="slidenum">
              <a:rPr lang="en-US" altLang="zh-CN" sz="1200" dirty="0">
                <a:latin typeface="Arial Black" panose="020B0A04020102020204" pitchFamily="34" charset="0"/>
              </a:rPr>
            </a:fld>
            <a:endParaRPr lang="en-US" altLang="zh-CN" sz="1200" dirty="0">
              <a:latin typeface="Arial Black" panose="020B0A04020102020204" pitchFamily="34" charset="0"/>
            </a:endParaRPr>
          </a:p>
        </p:txBody>
      </p:sp>
      <p:sp>
        <p:nvSpPr>
          <p:cNvPr id="50179" name="Rectangle 4"/>
          <p:cNvSpPr/>
          <p:nvPr/>
        </p:nvSpPr>
        <p:spPr>
          <a:xfrm>
            <a:off x="684213" y="1268413"/>
            <a:ext cx="4967287" cy="3968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000" b="1" dirty="0">
                <a:solidFill>
                  <a:srgbClr val="0000FF"/>
                </a:solidFill>
              </a:rPr>
              <a:t>例</a:t>
            </a:r>
            <a:r>
              <a:rPr lang="en-US" altLang="zh-CN" sz="2000" b="1" dirty="0">
                <a:solidFill>
                  <a:srgbClr val="0000FF"/>
                </a:solidFill>
              </a:rPr>
              <a:t>1</a:t>
            </a:r>
            <a:r>
              <a:rPr lang="zh-CN" altLang="en-US" sz="2000" b="1" dirty="0"/>
              <a:t>：</a:t>
            </a:r>
            <a:r>
              <a:rPr lang="zh-CN" altLang="en-US" sz="2000" dirty="0"/>
              <a:t>中科院计算所 研究生试题</a:t>
            </a:r>
            <a:r>
              <a:rPr lang="zh-CN" altLang="en-US" sz="1800" dirty="0"/>
              <a:t> </a:t>
            </a:r>
            <a:endParaRPr lang="zh-CN" altLang="en-US" sz="1800" dirty="0"/>
          </a:p>
        </p:txBody>
      </p:sp>
      <p:sp>
        <p:nvSpPr>
          <p:cNvPr id="50180" name="Rectangle 5"/>
          <p:cNvSpPr/>
          <p:nvPr/>
        </p:nvSpPr>
        <p:spPr>
          <a:xfrm>
            <a:off x="1404938" y="1773238"/>
            <a:ext cx="6505575" cy="13112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000" dirty="0"/>
              <a:t>程序的文法如下： </a:t>
            </a:r>
            <a:endParaRPr lang="zh-CN" altLang="en-US" sz="2000" dirty="0"/>
          </a:p>
          <a:p>
            <a:pPr marL="0" lvl="0" indent="0" eaLnBrk="1" hangingPunct="1">
              <a:spcBef>
                <a:spcPct val="0"/>
              </a:spcBef>
              <a:buClrTx/>
              <a:buSzTx/>
              <a:buFontTx/>
              <a:buNone/>
            </a:pPr>
            <a:r>
              <a:rPr lang="en-US" altLang="zh-CN" sz="2000" dirty="0"/>
              <a:t>P → D </a:t>
            </a:r>
            <a:endParaRPr lang="en-US" altLang="zh-CN" sz="2000" dirty="0"/>
          </a:p>
          <a:p>
            <a:pPr marL="0" lvl="0" indent="0" eaLnBrk="1" hangingPunct="1">
              <a:spcBef>
                <a:spcPct val="0"/>
              </a:spcBef>
              <a:buClrTx/>
              <a:buSzTx/>
              <a:buFontTx/>
              <a:buNone/>
            </a:pPr>
            <a:r>
              <a:rPr lang="en-US" altLang="zh-CN" sz="2000" dirty="0"/>
              <a:t>D → D </a:t>
            </a:r>
            <a:r>
              <a:rPr lang="zh-CN" altLang="en-US" sz="2000" dirty="0"/>
              <a:t>；</a:t>
            </a:r>
            <a:r>
              <a:rPr lang="en-US" altLang="zh-CN" sz="2000" dirty="0"/>
              <a:t>D  |  id:T  |   proc id </a:t>
            </a:r>
            <a:r>
              <a:rPr lang="zh-CN" altLang="en-US" sz="2000" dirty="0"/>
              <a:t>；</a:t>
            </a:r>
            <a:r>
              <a:rPr lang="en-US" altLang="zh-CN" sz="2000" dirty="0"/>
              <a:t>D </a:t>
            </a:r>
            <a:r>
              <a:rPr lang="zh-CN" altLang="en-US" sz="2000" dirty="0"/>
              <a:t>；</a:t>
            </a:r>
            <a:r>
              <a:rPr lang="en-US" altLang="zh-CN" sz="2000" dirty="0"/>
              <a:t>S </a:t>
            </a:r>
            <a:endParaRPr lang="en-US" altLang="zh-CN" sz="2000" dirty="0"/>
          </a:p>
          <a:p>
            <a:pPr marL="0" lvl="0" indent="0" eaLnBrk="1" hangingPunct="1">
              <a:spcBef>
                <a:spcPct val="0"/>
              </a:spcBef>
              <a:buClrTx/>
              <a:buSzTx/>
              <a:buFontTx/>
              <a:buNone/>
            </a:pPr>
            <a:r>
              <a:rPr lang="zh-CN" altLang="en-US" sz="2000" dirty="0"/>
              <a:t>写一个语法制导定义，打印该程序一共声明了多少个 </a:t>
            </a:r>
            <a:r>
              <a:rPr lang="en-US" altLang="zh-CN" sz="2000" dirty="0"/>
              <a:t>id? </a:t>
            </a:r>
            <a:endParaRPr lang="en-US" altLang="zh-CN" sz="2000" dirty="0"/>
          </a:p>
        </p:txBody>
      </p:sp>
      <p:sp>
        <p:nvSpPr>
          <p:cNvPr id="50181" name="Rectangle 6"/>
          <p:cNvSpPr/>
          <p:nvPr/>
        </p:nvSpPr>
        <p:spPr>
          <a:xfrm>
            <a:off x="827088" y="3414713"/>
            <a:ext cx="7704137" cy="267652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400" dirty="0">
                <a:solidFill>
                  <a:srgbClr val="0000FF"/>
                </a:solidFill>
              </a:rPr>
              <a:t>解</a:t>
            </a:r>
            <a:r>
              <a:rPr lang="zh-CN" altLang="en-US" sz="2400" dirty="0"/>
              <a:t>：为</a:t>
            </a:r>
            <a:r>
              <a:rPr lang="en-US" altLang="zh-CN" sz="2400" dirty="0"/>
              <a:t>D</a:t>
            </a:r>
            <a:r>
              <a:rPr lang="zh-CN" altLang="en-US" sz="2400" dirty="0"/>
              <a:t>设置一个综合属性</a:t>
            </a:r>
            <a:r>
              <a:rPr lang="en-US" altLang="zh-CN" sz="2400" dirty="0"/>
              <a:t>i</a:t>
            </a:r>
            <a:r>
              <a:rPr lang="zh-CN" altLang="en-US" sz="2400" dirty="0"/>
              <a:t>，用于计算</a:t>
            </a:r>
            <a:r>
              <a:rPr lang="en-US" altLang="zh-CN" sz="2400" dirty="0"/>
              <a:t>D</a:t>
            </a:r>
            <a:r>
              <a:rPr lang="zh-CN" altLang="en-US" sz="2400" dirty="0"/>
              <a:t>中含</a:t>
            </a:r>
            <a:r>
              <a:rPr lang="en-US" altLang="zh-CN" sz="2400" dirty="0"/>
              <a:t>id</a:t>
            </a:r>
            <a:r>
              <a:rPr lang="zh-CN" altLang="en-US" sz="2400" dirty="0"/>
              <a:t>的个数。</a:t>
            </a:r>
            <a:endParaRPr lang="zh-CN" altLang="en-US" sz="2400" dirty="0"/>
          </a:p>
          <a:p>
            <a:pPr marL="0" lvl="0" indent="0" eaLnBrk="1" hangingPunct="1">
              <a:spcBef>
                <a:spcPct val="0"/>
              </a:spcBef>
              <a:buClrTx/>
              <a:buSzTx/>
              <a:buFontTx/>
              <a:buNone/>
            </a:pPr>
            <a:r>
              <a:rPr lang="zh-CN" altLang="en-US" sz="2400" dirty="0"/>
              <a:t>          </a:t>
            </a:r>
            <a:endParaRPr lang="zh-CN" altLang="en-US" sz="2400" dirty="0"/>
          </a:p>
          <a:p>
            <a:pPr marL="457200" lvl="1" indent="0" eaLnBrk="1" hangingPunct="1">
              <a:spcBef>
                <a:spcPct val="0"/>
              </a:spcBef>
              <a:buClrTx/>
              <a:buSzTx/>
              <a:buFontTx/>
              <a:buNone/>
            </a:pPr>
            <a:r>
              <a:rPr lang="zh-CN" altLang="en-US" sz="2400" dirty="0"/>
              <a:t>产生式                                   语义规则</a:t>
            </a:r>
            <a:endParaRPr lang="zh-CN" altLang="en-US" sz="2400" dirty="0"/>
          </a:p>
          <a:p>
            <a:pPr marL="457200" lvl="1" indent="0" eaLnBrk="1" hangingPunct="1">
              <a:spcBef>
                <a:spcPct val="0"/>
              </a:spcBef>
              <a:buClrTx/>
              <a:buSzTx/>
              <a:buFontTx/>
              <a:buNone/>
            </a:pPr>
            <a:r>
              <a:rPr lang="en-US" altLang="zh-CN" sz="2400" dirty="0"/>
              <a:t>P→D                                    {printf(D.i)</a:t>
            </a:r>
            <a:r>
              <a:rPr lang="zh-CN" altLang="en-US" sz="2400" dirty="0"/>
              <a:t>；</a:t>
            </a:r>
            <a:r>
              <a:rPr lang="en-US" altLang="zh-CN" sz="2400" dirty="0"/>
              <a:t>}</a:t>
            </a:r>
            <a:endParaRPr lang="en-US" altLang="zh-CN" sz="2400" dirty="0"/>
          </a:p>
          <a:p>
            <a:pPr marL="457200" lvl="1" indent="0" eaLnBrk="1" hangingPunct="1">
              <a:spcBef>
                <a:spcPct val="0"/>
              </a:spcBef>
              <a:buClrTx/>
              <a:buSzTx/>
              <a:buFontTx/>
              <a:buNone/>
            </a:pPr>
            <a:r>
              <a:rPr lang="en-US" altLang="zh-CN" sz="2400" dirty="0"/>
              <a:t>D→D1</a:t>
            </a:r>
            <a:r>
              <a:rPr lang="zh-CN" altLang="en-US" sz="2400" dirty="0"/>
              <a:t>；</a:t>
            </a:r>
            <a:r>
              <a:rPr lang="en-US" altLang="zh-CN" sz="2400" dirty="0"/>
              <a:t>D2                          {D.i :=D1.i</a:t>
            </a:r>
            <a:r>
              <a:rPr lang="zh-CN" altLang="en-US" sz="2400" dirty="0"/>
              <a:t>＋</a:t>
            </a:r>
            <a:r>
              <a:rPr lang="en-US" altLang="zh-CN" sz="2400" dirty="0"/>
              <a:t>D2.i</a:t>
            </a:r>
            <a:r>
              <a:rPr lang="zh-CN" altLang="en-US" sz="2400" dirty="0"/>
              <a:t>；</a:t>
            </a:r>
            <a:r>
              <a:rPr lang="en-US" altLang="zh-CN" sz="2400" dirty="0"/>
              <a:t>}</a:t>
            </a:r>
            <a:endParaRPr lang="en-US" altLang="zh-CN" sz="2400" dirty="0"/>
          </a:p>
          <a:p>
            <a:pPr marL="457200" lvl="1" indent="0" eaLnBrk="1" hangingPunct="1">
              <a:spcBef>
                <a:spcPct val="0"/>
              </a:spcBef>
              <a:buClrTx/>
              <a:buSzTx/>
              <a:buFontTx/>
              <a:buNone/>
            </a:pPr>
            <a:r>
              <a:rPr lang="en-US" altLang="zh-CN" sz="2400" dirty="0"/>
              <a:t>D→id</a:t>
            </a:r>
            <a:r>
              <a:rPr lang="zh-CN" altLang="en-US" sz="2400" dirty="0"/>
              <a:t>：</a:t>
            </a:r>
            <a:r>
              <a:rPr lang="en-US" altLang="zh-CN" sz="2400" dirty="0"/>
              <a:t>T                              {D.i :=1</a:t>
            </a:r>
            <a:r>
              <a:rPr lang="zh-CN" altLang="en-US" sz="2400" dirty="0"/>
              <a:t>；</a:t>
            </a:r>
            <a:r>
              <a:rPr lang="en-US" altLang="zh-CN" sz="2400" dirty="0"/>
              <a:t>}</a:t>
            </a:r>
            <a:endParaRPr lang="en-US" altLang="zh-CN" sz="2400" dirty="0"/>
          </a:p>
          <a:p>
            <a:pPr marL="457200" lvl="1" indent="0" eaLnBrk="1" hangingPunct="1">
              <a:spcBef>
                <a:spcPct val="0"/>
              </a:spcBef>
              <a:buClrTx/>
              <a:buSzTx/>
              <a:buFontTx/>
              <a:buNone/>
            </a:pPr>
            <a:r>
              <a:rPr lang="en-US" altLang="zh-CN" sz="2400" dirty="0"/>
              <a:t>D→proc id</a:t>
            </a:r>
            <a:r>
              <a:rPr lang="zh-CN" altLang="en-US" sz="2400" dirty="0"/>
              <a:t>；</a:t>
            </a:r>
            <a:r>
              <a:rPr lang="en-US" altLang="zh-CN" sz="2400" dirty="0"/>
              <a:t>D1</a:t>
            </a:r>
            <a:r>
              <a:rPr lang="zh-CN" altLang="en-US" sz="2400" dirty="0"/>
              <a:t>；</a:t>
            </a:r>
            <a:r>
              <a:rPr lang="en-US" altLang="zh-CN" sz="2400" dirty="0"/>
              <a:t>S              {D.i :=D1.i</a:t>
            </a:r>
            <a:r>
              <a:rPr lang="zh-CN" altLang="en-US" sz="2400" dirty="0"/>
              <a:t>＋</a:t>
            </a:r>
            <a:r>
              <a:rPr lang="en-US" altLang="zh-CN" sz="2400" dirty="0"/>
              <a:t>1</a:t>
            </a:r>
            <a:r>
              <a:rPr lang="zh-CN" altLang="en-US" sz="2400" dirty="0"/>
              <a:t>；</a:t>
            </a:r>
            <a:r>
              <a:rPr lang="en-US" altLang="zh-CN" sz="2400" dirty="0"/>
              <a:t>} </a:t>
            </a:r>
            <a:endParaRPr lang="en-US" altLang="zh-CN" sz="2400" dirty="0"/>
          </a:p>
        </p:txBody>
      </p:sp>
      <p:sp>
        <p:nvSpPr>
          <p:cNvPr id="50182" name="Text Box 7"/>
          <p:cNvSpPr txBox="1"/>
          <p:nvPr/>
        </p:nvSpPr>
        <p:spPr>
          <a:xfrm>
            <a:off x="3995738" y="549275"/>
            <a:ext cx="1223962"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800" b="1" dirty="0">
                <a:solidFill>
                  <a:srgbClr val="336699"/>
                </a:solidFill>
                <a:latin typeface="Verdana" panose="020B0604030504040204" pitchFamily="34" charset="0"/>
              </a:rPr>
              <a:t>复  习 </a:t>
            </a:r>
            <a:endParaRPr lang="zh-CN" altLang="en-US" sz="2800" b="1" dirty="0">
              <a:solidFill>
                <a:srgbClr val="336699"/>
              </a:solidFill>
              <a:latin typeface="Verdana" panose="020B0604030504040204" pitchFamily="34" charset="0"/>
            </a:endParaRPr>
          </a:p>
        </p:txBody>
      </p:sp>
    </p:spTree>
  </p:cSld>
  <p:clrMapOvr>
    <a:masterClrMapping/>
  </p:clrMapOvr>
  <p:transition>
    <p:blinds dir="ver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2" name="灯片编号占位符 4"/>
          <p:cNvSpPr txBox="1">
            <a:spLocks noGrp="1"/>
          </p:cNvSpPr>
          <p:nvPr>
            <p:ph type="sldNum" sz="quarter" idx="11"/>
          </p:nvPr>
        </p:nvSpPr>
        <p:spPr/>
        <p:txBody>
          <a:bodyPr anchor="b" anchorCtr="0"/>
          <a:p>
            <a:pPr marL="0" indent="0" algn="r" eaLnBrk="1" hangingPunct="1">
              <a:spcBef>
                <a:spcPct val="0"/>
              </a:spcBef>
              <a:buClrTx/>
              <a:buSzTx/>
              <a:buFontTx/>
              <a:buNone/>
            </a:pPr>
            <a:fld id="{9A0DB2DC-4C9A-4742-B13C-FB6460FD3503}" type="slidenum">
              <a:rPr lang="en-US" altLang="zh-CN" sz="1200" dirty="0">
                <a:latin typeface="Arial Black" panose="020B0A04020102020204" pitchFamily="34" charset="0"/>
              </a:rPr>
            </a:fld>
            <a:endParaRPr lang="en-US" altLang="zh-CN" sz="1200" dirty="0">
              <a:latin typeface="Arial Black" panose="020B0A04020102020204" pitchFamily="34" charset="0"/>
            </a:endParaRPr>
          </a:p>
        </p:txBody>
      </p:sp>
      <p:sp>
        <p:nvSpPr>
          <p:cNvPr id="51203" name="Rectangle 4"/>
          <p:cNvSpPr/>
          <p:nvPr/>
        </p:nvSpPr>
        <p:spPr>
          <a:xfrm>
            <a:off x="539750" y="722313"/>
            <a:ext cx="8280400" cy="2716212"/>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000" b="1" dirty="0">
                <a:solidFill>
                  <a:srgbClr val="0000FF"/>
                </a:solidFill>
              </a:rPr>
              <a:t>例</a:t>
            </a:r>
            <a:r>
              <a:rPr lang="en-US" altLang="zh-CN" sz="2000" b="1" dirty="0">
                <a:solidFill>
                  <a:srgbClr val="0000FF"/>
                </a:solidFill>
              </a:rPr>
              <a:t>2</a:t>
            </a:r>
            <a:r>
              <a:rPr lang="zh-CN" altLang="en-US" sz="2000" b="1" dirty="0">
                <a:solidFill>
                  <a:srgbClr val="0000FF"/>
                </a:solidFill>
              </a:rPr>
              <a:t>：</a:t>
            </a:r>
            <a:r>
              <a:rPr lang="zh-CN" altLang="en-US" sz="2000" dirty="0"/>
              <a:t>（清华大学 研究生试题） </a:t>
            </a:r>
            <a:endParaRPr lang="zh-CN" altLang="en-US" sz="2000" dirty="0"/>
          </a:p>
          <a:p>
            <a:pPr marL="0" lvl="0" indent="0" eaLnBrk="1" hangingPunct="1">
              <a:lnSpc>
                <a:spcPct val="130000"/>
              </a:lnSpc>
              <a:spcBef>
                <a:spcPct val="0"/>
              </a:spcBef>
              <a:buClrTx/>
              <a:buSzTx/>
              <a:buFontTx/>
              <a:buNone/>
            </a:pPr>
            <a:r>
              <a:rPr lang="zh-CN" altLang="en-US" sz="2000" dirty="0"/>
              <a:t>令 </a:t>
            </a:r>
            <a:r>
              <a:rPr lang="en-US" altLang="zh-CN" sz="2000" dirty="0"/>
              <a:t>S.val </a:t>
            </a:r>
            <a:r>
              <a:rPr lang="zh-CN" altLang="en-US" sz="2000" dirty="0"/>
              <a:t>为文法 </a:t>
            </a:r>
            <a:r>
              <a:rPr lang="en-US" altLang="zh-CN" sz="2000" dirty="0"/>
              <a:t>G[S] </a:t>
            </a:r>
            <a:r>
              <a:rPr lang="zh-CN" altLang="en-US" sz="2000" dirty="0"/>
              <a:t>生成的二进制数的值，例如对输入串 </a:t>
            </a:r>
            <a:r>
              <a:rPr lang="en-US" altLang="zh-CN" sz="2000" dirty="0"/>
              <a:t>101.101 </a:t>
            </a:r>
            <a:r>
              <a:rPr lang="zh-CN" altLang="en-US" sz="2000" dirty="0"/>
              <a:t>则 </a:t>
            </a:r>
            <a:r>
              <a:rPr lang="en-US" altLang="zh-CN" sz="2000" dirty="0"/>
              <a:t>S.val=5.625 </a:t>
            </a:r>
            <a:r>
              <a:rPr lang="zh-CN" altLang="en-US" sz="2000" dirty="0"/>
              <a:t>。按照语法制导翻译方法的思想，给出计算 </a:t>
            </a:r>
            <a:r>
              <a:rPr lang="en-US" altLang="zh-CN" sz="2000" dirty="0"/>
              <a:t>S.val </a:t>
            </a:r>
            <a:r>
              <a:rPr lang="zh-CN" altLang="en-US" sz="2000" dirty="0"/>
              <a:t>的相应的语义规则。 </a:t>
            </a:r>
            <a:endParaRPr lang="zh-CN" altLang="en-US" sz="2000" dirty="0"/>
          </a:p>
          <a:p>
            <a:pPr marL="457200" lvl="1" indent="0" eaLnBrk="1" hangingPunct="1">
              <a:spcBef>
                <a:spcPct val="0"/>
              </a:spcBef>
              <a:buClrTx/>
              <a:buSzTx/>
              <a:buFontTx/>
              <a:buNone/>
            </a:pPr>
            <a:r>
              <a:rPr lang="en-US" altLang="zh-CN" sz="2000" dirty="0"/>
              <a:t>G[S] </a:t>
            </a:r>
            <a:r>
              <a:rPr lang="zh-CN" altLang="en-US" sz="2000" dirty="0"/>
              <a:t>：</a:t>
            </a:r>
            <a:r>
              <a:rPr lang="en-US" altLang="zh-CN" sz="1800" b="1" dirty="0">
                <a:latin typeface="Times New Roman" panose="02020603050405020304" pitchFamily="18" charset="0"/>
              </a:rPr>
              <a:t>S </a:t>
            </a:r>
            <a:r>
              <a:rPr lang="en-US" altLang="zh-CN" sz="1800" b="1" dirty="0">
                <a:latin typeface="Times New Roman" panose="02020603050405020304" pitchFamily="18" charset="0"/>
                <a:sym typeface="Symbol" panose="05050102010706020507" pitchFamily="18" charset="2"/>
              </a:rPr>
              <a:t></a:t>
            </a:r>
            <a:r>
              <a:rPr lang="en-US" altLang="zh-CN" sz="1800" b="1" dirty="0">
                <a:latin typeface="Times New Roman" panose="02020603050405020304" pitchFamily="18" charset="0"/>
              </a:rPr>
              <a:t> L . R | L</a:t>
            </a:r>
            <a:endParaRPr lang="en-US" altLang="zh-CN" sz="1800" b="1" dirty="0">
              <a:latin typeface="Times New Roman" panose="02020603050405020304" pitchFamily="18" charset="0"/>
            </a:endParaRPr>
          </a:p>
          <a:p>
            <a:pPr marL="457200" lvl="1" indent="0" eaLnBrk="1" hangingPunct="1">
              <a:spcBef>
                <a:spcPct val="0"/>
              </a:spcBef>
              <a:buClrTx/>
              <a:buSzTx/>
              <a:buFontTx/>
              <a:buNone/>
            </a:pPr>
            <a:r>
              <a:rPr lang="en-US" altLang="zh-CN" sz="1800" b="1" dirty="0">
                <a:latin typeface="Times New Roman" panose="02020603050405020304" pitchFamily="18" charset="0"/>
              </a:rPr>
              <a:t>	       L </a:t>
            </a:r>
            <a:r>
              <a:rPr lang="en-US" altLang="zh-CN" sz="1800" b="1" dirty="0">
                <a:latin typeface="Times New Roman" panose="02020603050405020304" pitchFamily="18" charset="0"/>
                <a:sym typeface="Symbol" panose="05050102010706020507" pitchFamily="18" charset="2"/>
              </a:rPr>
              <a:t></a:t>
            </a:r>
            <a:r>
              <a:rPr lang="en-US" altLang="zh-CN" sz="1800" b="1" dirty="0">
                <a:latin typeface="Times New Roman" panose="02020603050405020304" pitchFamily="18" charset="0"/>
              </a:rPr>
              <a:t> L B | B</a:t>
            </a:r>
            <a:endParaRPr lang="en-US" altLang="zh-CN" sz="1800" b="1" dirty="0">
              <a:latin typeface="Times New Roman" panose="02020603050405020304" pitchFamily="18" charset="0"/>
            </a:endParaRPr>
          </a:p>
          <a:p>
            <a:pPr marL="457200" lvl="1" indent="0" eaLnBrk="1" hangingPunct="1">
              <a:spcBef>
                <a:spcPct val="0"/>
              </a:spcBef>
              <a:buClrTx/>
              <a:buSzTx/>
              <a:buFontTx/>
              <a:buNone/>
            </a:pPr>
            <a:r>
              <a:rPr lang="en-US" altLang="zh-CN" sz="1800" b="1" dirty="0">
                <a:latin typeface="Times New Roman" panose="02020603050405020304" pitchFamily="18" charset="0"/>
              </a:rPr>
              <a:t>	       R </a:t>
            </a:r>
            <a:r>
              <a:rPr lang="en-US" altLang="zh-CN" sz="1800" b="1" dirty="0">
                <a:latin typeface="Times New Roman" panose="02020603050405020304" pitchFamily="18" charset="0"/>
                <a:sym typeface="Symbol" panose="05050102010706020507" pitchFamily="18" charset="2"/>
              </a:rPr>
              <a:t></a:t>
            </a:r>
            <a:r>
              <a:rPr lang="en-US" altLang="zh-CN" sz="1800" b="1" dirty="0">
                <a:latin typeface="Times New Roman" panose="02020603050405020304" pitchFamily="18" charset="0"/>
              </a:rPr>
              <a:t> B R | B</a:t>
            </a:r>
            <a:endParaRPr lang="en-US" altLang="zh-CN" sz="1800" b="1" dirty="0">
              <a:latin typeface="Times New Roman" panose="02020603050405020304" pitchFamily="18" charset="0"/>
            </a:endParaRPr>
          </a:p>
          <a:p>
            <a:pPr marL="457200" lvl="1" indent="0" eaLnBrk="1" hangingPunct="1">
              <a:spcBef>
                <a:spcPct val="0"/>
              </a:spcBef>
              <a:buClrTx/>
              <a:buSzTx/>
              <a:buFontTx/>
              <a:buNone/>
            </a:pPr>
            <a:r>
              <a:rPr lang="en-US" altLang="zh-CN" sz="1800" b="1" dirty="0">
                <a:latin typeface="Times New Roman" panose="02020603050405020304" pitchFamily="18" charset="0"/>
              </a:rPr>
              <a:t>	       B </a:t>
            </a:r>
            <a:r>
              <a:rPr lang="en-US" altLang="zh-CN" sz="1800" b="1" dirty="0">
                <a:latin typeface="Times New Roman" panose="02020603050405020304" pitchFamily="18" charset="0"/>
                <a:sym typeface="Symbol" panose="05050102010706020507" pitchFamily="18" charset="2"/>
              </a:rPr>
              <a:t></a:t>
            </a:r>
            <a:r>
              <a:rPr lang="en-US" altLang="zh-CN" sz="1800" b="1" dirty="0">
                <a:latin typeface="Times New Roman" panose="02020603050405020304" pitchFamily="18" charset="0"/>
              </a:rPr>
              <a:t> 0 | 1</a:t>
            </a:r>
            <a:endParaRPr lang="en-US" altLang="zh-CN" sz="1800" b="1" dirty="0">
              <a:latin typeface="Times New Roman" panose="02020603050405020304" pitchFamily="18" charset="0"/>
            </a:endParaRPr>
          </a:p>
        </p:txBody>
      </p:sp>
      <p:grpSp>
        <p:nvGrpSpPr>
          <p:cNvPr id="51204" name="Group 6"/>
          <p:cNvGrpSpPr/>
          <p:nvPr/>
        </p:nvGrpSpPr>
        <p:grpSpPr>
          <a:xfrm>
            <a:off x="4787900" y="1773238"/>
            <a:ext cx="3455988" cy="1727200"/>
            <a:chOff x="2112" y="2112"/>
            <a:chExt cx="3399" cy="2018"/>
          </a:xfrm>
        </p:grpSpPr>
        <p:sp>
          <p:nvSpPr>
            <p:cNvPr id="51206" name="Rectangle 7"/>
            <p:cNvSpPr/>
            <p:nvPr/>
          </p:nvSpPr>
          <p:spPr>
            <a:xfrm>
              <a:off x="3861" y="2112"/>
              <a:ext cx="375" cy="338"/>
            </a:xfrm>
            <a:prstGeom prst="rect">
              <a:avLst/>
            </a:prstGeom>
            <a:noFill/>
            <a:ln w="9525">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algn="just">
                <a:spcBef>
                  <a:spcPct val="0"/>
                </a:spcBef>
                <a:buClrTx/>
                <a:buSzTx/>
                <a:buFontTx/>
                <a:buNone/>
              </a:pPr>
              <a:r>
                <a:rPr lang="en-US" altLang="zh-CN" sz="2000" b="1" dirty="0">
                  <a:latin typeface="Times New Roman" panose="02020603050405020304" pitchFamily="18" charset="0"/>
                </a:rPr>
                <a:t>S</a:t>
              </a:r>
              <a:endParaRPr lang="en-US" altLang="zh-CN" sz="2000" b="1" dirty="0">
                <a:latin typeface="Times New Roman" panose="02020603050405020304" pitchFamily="18" charset="0"/>
              </a:endParaRPr>
            </a:p>
          </p:txBody>
        </p:sp>
        <p:sp>
          <p:nvSpPr>
            <p:cNvPr id="51207" name="Rectangle 8"/>
            <p:cNvSpPr/>
            <p:nvPr/>
          </p:nvSpPr>
          <p:spPr>
            <a:xfrm>
              <a:off x="3876" y="2485"/>
              <a:ext cx="375" cy="338"/>
            </a:xfrm>
            <a:prstGeom prst="rect">
              <a:avLst/>
            </a:prstGeom>
            <a:noFill/>
            <a:ln w="9525">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algn="just">
                <a:spcBef>
                  <a:spcPct val="0"/>
                </a:spcBef>
                <a:buClrTx/>
                <a:buSzTx/>
                <a:buFontTx/>
                <a:buNone/>
              </a:pPr>
              <a:r>
                <a:rPr lang="en-US" altLang="zh-CN" sz="2000" b="1" dirty="0">
                  <a:latin typeface="Times New Roman" panose="02020603050405020304" pitchFamily="18" charset="0"/>
                </a:rPr>
                <a:t>.</a:t>
              </a:r>
              <a:endParaRPr lang="en-US" altLang="zh-CN" sz="2000" b="1" dirty="0">
                <a:latin typeface="Times New Roman" panose="02020603050405020304" pitchFamily="18" charset="0"/>
              </a:endParaRPr>
            </a:p>
          </p:txBody>
        </p:sp>
        <p:sp>
          <p:nvSpPr>
            <p:cNvPr id="51208" name="Line 9"/>
            <p:cNvSpPr/>
            <p:nvPr/>
          </p:nvSpPr>
          <p:spPr>
            <a:xfrm>
              <a:off x="4146" y="2396"/>
              <a:ext cx="360" cy="249"/>
            </a:xfrm>
            <a:prstGeom prst="line">
              <a:avLst/>
            </a:prstGeom>
            <a:ln w="28575" cap="flat" cmpd="sng">
              <a:solidFill>
                <a:schemeClr val="tx1"/>
              </a:solidFill>
              <a:prstDash val="solid"/>
              <a:headEnd type="none" w="med" len="med"/>
              <a:tailEnd type="none" w="med" len="med"/>
            </a:ln>
          </p:spPr>
        </p:sp>
        <p:sp>
          <p:nvSpPr>
            <p:cNvPr id="51209" name="Rectangle 10"/>
            <p:cNvSpPr/>
            <p:nvPr/>
          </p:nvSpPr>
          <p:spPr>
            <a:xfrm>
              <a:off x="2871" y="2485"/>
              <a:ext cx="375" cy="338"/>
            </a:xfrm>
            <a:prstGeom prst="rect">
              <a:avLst/>
            </a:prstGeom>
            <a:noFill/>
            <a:ln w="9525">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algn="just">
                <a:spcBef>
                  <a:spcPct val="0"/>
                </a:spcBef>
                <a:buClrTx/>
                <a:buSzTx/>
                <a:buFontTx/>
                <a:buNone/>
              </a:pPr>
              <a:r>
                <a:rPr lang="en-US" altLang="zh-CN" sz="2000" b="1" dirty="0">
                  <a:latin typeface="Times New Roman" panose="02020603050405020304" pitchFamily="18" charset="0"/>
                </a:rPr>
                <a:t>L</a:t>
              </a:r>
              <a:endParaRPr lang="en-US" altLang="zh-CN" sz="2000" b="1" dirty="0">
                <a:latin typeface="Times New Roman" panose="02020603050405020304" pitchFamily="18" charset="0"/>
              </a:endParaRPr>
            </a:p>
          </p:txBody>
        </p:sp>
        <p:sp>
          <p:nvSpPr>
            <p:cNvPr id="51210" name="Rectangle 11"/>
            <p:cNvSpPr/>
            <p:nvPr/>
          </p:nvSpPr>
          <p:spPr>
            <a:xfrm>
              <a:off x="2496" y="2880"/>
              <a:ext cx="384" cy="337"/>
            </a:xfrm>
            <a:prstGeom prst="rect">
              <a:avLst/>
            </a:prstGeom>
            <a:noFill/>
            <a:ln w="9525">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algn="just">
                <a:spcBef>
                  <a:spcPct val="0"/>
                </a:spcBef>
                <a:buClrTx/>
                <a:buSzTx/>
                <a:buFontTx/>
                <a:buNone/>
              </a:pPr>
              <a:r>
                <a:rPr lang="en-US" altLang="zh-CN" sz="2000" b="1" dirty="0">
                  <a:latin typeface="Times New Roman" panose="02020603050405020304" pitchFamily="18" charset="0"/>
                </a:rPr>
                <a:t>L</a:t>
              </a:r>
              <a:endParaRPr lang="en-US" altLang="zh-CN" sz="2000" b="1" dirty="0">
                <a:latin typeface="Times New Roman" panose="02020603050405020304" pitchFamily="18" charset="0"/>
              </a:endParaRPr>
            </a:p>
          </p:txBody>
        </p:sp>
        <p:sp>
          <p:nvSpPr>
            <p:cNvPr id="51211" name="Line 12"/>
            <p:cNvSpPr/>
            <p:nvPr/>
          </p:nvSpPr>
          <p:spPr>
            <a:xfrm>
              <a:off x="3984" y="2448"/>
              <a:ext cx="0" cy="213"/>
            </a:xfrm>
            <a:prstGeom prst="line">
              <a:avLst/>
            </a:prstGeom>
            <a:ln w="28575" cap="flat" cmpd="sng">
              <a:solidFill>
                <a:schemeClr val="tx1"/>
              </a:solidFill>
              <a:prstDash val="solid"/>
              <a:headEnd type="none" w="med" len="med"/>
              <a:tailEnd type="none" w="med" len="med"/>
            </a:ln>
          </p:spPr>
        </p:sp>
        <p:sp>
          <p:nvSpPr>
            <p:cNvPr id="51212" name="Rectangle 13"/>
            <p:cNvSpPr/>
            <p:nvPr/>
          </p:nvSpPr>
          <p:spPr>
            <a:xfrm>
              <a:off x="3120" y="2928"/>
              <a:ext cx="336" cy="337"/>
            </a:xfrm>
            <a:prstGeom prst="rect">
              <a:avLst/>
            </a:prstGeom>
            <a:noFill/>
            <a:ln w="9525">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algn="just">
                <a:spcBef>
                  <a:spcPct val="0"/>
                </a:spcBef>
                <a:buClrTx/>
                <a:buSzTx/>
                <a:buFontTx/>
                <a:buNone/>
              </a:pPr>
              <a:r>
                <a:rPr lang="en-US" altLang="zh-CN" sz="2000" b="1" dirty="0">
                  <a:latin typeface="Times New Roman" panose="02020603050405020304" pitchFamily="18" charset="0"/>
                </a:rPr>
                <a:t>B</a:t>
              </a:r>
              <a:endParaRPr lang="en-US" altLang="zh-CN" sz="2000" b="1" dirty="0">
                <a:latin typeface="Times New Roman" panose="02020603050405020304" pitchFamily="18" charset="0"/>
              </a:endParaRPr>
            </a:p>
          </p:txBody>
        </p:sp>
        <p:sp>
          <p:nvSpPr>
            <p:cNvPr id="51213" name="Rectangle 14"/>
            <p:cNvSpPr/>
            <p:nvPr/>
          </p:nvSpPr>
          <p:spPr>
            <a:xfrm>
              <a:off x="2112" y="3264"/>
              <a:ext cx="375" cy="338"/>
            </a:xfrm>
            <a:prstGeom prst="rect">
              <a:avLst/>
            </a:prstGeom>
            <a:noFill/>
            <a:ln w="9525">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algn="just">
                <a:spcBef>
                  <a:spcPct val="0"/>
                </a:spcBef>
                <a:buClrTx/>
                <a:buSzTx/>
                <a:buFontTx/>
                <a:buNone/>
              </a:pPr>
              <a:r>
                <a:rPr lang="en-US" altLang="zh-CN" sz="2000" b="1" dirty="0">
                  <a:latin typeface="Times New Roman" panose="02020603050405020304" pitchFamily="18" charset="0"/>
                </a:rPr>
                <a:t>L</a:t>
              </a:r>
              <a:endParaRPr lang="en-US" altLang="zh-CN" sz="2000" b="1" dirty="0">
                <a:latin typeface="Times New Roman" panose="02020603050405020304" pitchFamily="18" charset="0"/>
              </a:endParaRPr>
            </a:p>
          </p:txBody>
        </p:sp>
        <p:sp>
          <p:nvSpPr>
            <p:cNvPr id="51214" name="Rectangle 15"/>
            <p:cNvSpPr/>
            <p:nvPr/>
          </p:nvSpPr>
          <p:spPr>
            <a:xfrm>
              <a:off x="2766" y="3268"/>
              <a:ext cx="375" cy="337"/>
            </a:xfrm>
            <a:prstGeom prst="rect">
              <a:avLst/>
            </a:prstGeom>
            <a:noFill/>
            <a:ln w="9525">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algn="just">
                <a:spcBef>
                  <a:spcPct val="0"/>
                </a:spcBef>
                <a:buClrTx/>
                <a:buSzTx/>
                <a:buFontTx/>
                <a:buNone/>
              </a:pPr>
              <a:r>
                <a:rPr lang="en-US" altLang="zh-CN" sz="2000" b="1" dirty="0">
                  <a:latin typeface="Times New Roman" panose="02020603050405020304" pitchFamily="18" charset="0"/>
                </a:rPr>
                <a:t>B</a:t>
              </a:r>
              <a:endParaRPr lang="en-US" altLang="zh-CN" sz="2000" b="1" dirty="0">
                <a:latin typeface="Times New Roman" panose="02020603050405020304" pitchFamily="18" charset="0"/>
              </a:endParaRPr>
            </a:p>
          </p:txBody>
        </p:sp>
        <p:sp>
          <p:nvSpPr>
            <p:cNvPr id="51215" name="Rectangle 16"/>
            <p:cNvSpPr/>
            <p:nvPr/>
          </p:nvSpPr>
          <p:spPr>
            <a:xfrm>
              <a:off x="2112" y="3744"/>
              <a:ext cx="375" cy="338"/>
            </a:xfrm>
            <a:prstGeom prst="rect">
              <a:avLst/>
            </a:prstGeom>
            <a:noFill/>
            <a:ln w="9525">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algn="just">
                <a:spcBef>
                  <a:spcPct val="0"/>
                </a:spcBef>
                <a:buClrTx/>
                <a:buSzTx/>
                <a:buFontTx/>
                <a:buNone/>
              </a:pPr>
              <a:r>
                <a:rPr lang="en-US" altLang="zh-CN" sz="2000" b="1" dirty="0">
                  <a:latin typeface="Times New Roman" panose="02020603050405020304" pitchFamily="18" charset="0"/>
                </a:rPr>
                <a:t>B</a:t>
              </a:r>
              <a:endParaRPr lang="en-US" altLang="zh-CN" sz="2000" b="1" dirty="0">
                <a:latin typeface="Times New Roman" panose="02020603050405020304" pitchFamily="18" charset="0"/>
              </a:endParaRPr>
            </a:p>
          </p:txBody>
        </p:sp>
        <p:sp>
          <p:nvSpPr>
            <p:cNvPr id="51216" name="Rectangle 17"/>
            <p:cNvSpPr/>
            <p:nvPr/>
          </p:nvSpPr>
          <p:spPr>
            <a:xfrm>
              <a:off x="4461" y="2521"/>
              <a:ext cx="375" cy="338"/>
            </a:xfrm>
            <a:prstGeom prst="rect">
              <a:avLst/>
            </a:prstGeom>
            <a:noFill/>
            <a:ln w="9525">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algn="just">
                <a:spcBef>
                  <a:spcPct val="0"/>
                </a:spcBef>
                <a:buClrTx/>
                <a:buSzTx/>
                <a:buFontTx/>
                <a:buNone/>
              </a:pPr>
              <a:r>
                <a:rPr lang="en-US" altLang="zh-CN" sz="2000" b="1" dirty="0">
                  <a:latin typeface="Times New Roman" panose="02020603050405020304" pitchFamily="18" charset="0"/>
                </a:rPr>
                <a:t>R</a:t>
              </a:r>
              <a:endParaRPr lang="en-US" altLang="zh-CN" sz="2000" b="1" dirty="0">
                <a:latin typeface="Times New Roman" panose="02020603050405020304" pitchFamily="18" charset="0"/>
              </a:endParaRPr>
            </a:p>
          </p:txBody>
        </p:sp>
        <p:sp>
          <p:nvSpPr>
            <p:cNvPr id="51217" name="Rectangle 18"/>
            <p:cNvSpPr/>
            <p:nvPr/>
          </p:nvSpPr>
          <p:spPr>
            <a:xfrm>
              <a:off x="4752" y="2928"/>
              <a:ext cx="375" cy="338"/>
            </a:xfrm>
            <a:prstGeom prst="rect">
              <a:avLst/>
            </a:prstGeom>
            <a:noFill/>
            <a:ln w="9525">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algn="just">
                <a:spcBef>
                  <a:spcPct val="0"/>
                </a:spcBef>
                <a:buClrTx/>
                <a:buSzTx/>
                <a:buFontTx/>
                <a:buNone/>
              </a:pPr>
              <a:r>
                <a:rPr lang="en-US" altLang="zh-CN" sz="2000" b="1" dirty="0">
                  <a:latin typeface="Times New Roman" panose="02020603050405020304" pitchFamily="18" charset="0"/>
                </a:rPr>
                <a:t>R</a:t>
              </a:r>
              <a:endParaRPr lang="en-US" altLang="zh-CN" sz="2000" b="1" dirty="0">
                <a:latin typeface="Times New Roman" panose="02020603050405020304" pitchFamily="18" charset="0"/>
              </a:endParaRPr>
            </a:p>
          </p:txBody>
        </p:sp>
        <p:sp>
          <p:nvSpPr>
            <p:cNvPr id="51218" name="Rectangle 19"/>
            <p:cNvSpPr/>
            <p:nvPr/>
          </p:nvSpPr>
          <p:spPr>
            <a:xfrm>
              <a:off x="4080" y="2928"/>
              <a:ext cx="375" cy="338"/>
            </a:xfrm>
            <a:prstGeom prst="rect">
              <a:avLst/>
            </a:prstGeom>
            <a:noFill/>
            <a:ln w="9525">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algn="just">
                <a:spcBef>
                  <a:spcPct val="0"/>
                </a:spcBef>
                <a:buClrTx/>
                <a:buSzTx/>
                <a:buFontTx/>
                <a:buNone/>
              </a:pPr>
              <a:r>
                <a:rPr lang="en-US" altLang="zh-CN" sz="2000" b="1" dirty="0">
                  <a:latin typeface="Times New Roman" panose="02020603050405020304" pitchFamily="18" charset="0"/>
                </a:rPr>
                <a:t>B</a:t>
              </a:r>
              <a:endParaRPr lang="en-US" altLang="zh-CN" sz="2000" b="1" dirty="0">
                <a:latin typeface="Times New Roman" panose="02020603050405020304" pitchFamily="18" charset="0"/>
              </a:endParaRPr>
            </a:p>
          </p:txBody>
        </p:sp>
        <p:sp>
          <p:nvSpPr>
            <p:cNvPr id="51219" name="Line 20"/>
            <p:cNvSpPr/>
            <p:nvPr/>
          </p:nvSpPr>
          <p:spPr>
            <a:xfrm flipH="1">
              <a:off x="4296" y="2823"/>
              <a:ext cx="210" cy="213"/>
            </a:xfrm>
            <a:prstGeom prst="line">
              <a:avLst/>
            </a:prstGeom>
            <a:ln w="28575" cap="flat" cmpd="sng">
              <a:solidFill>
                <a:schemeClr val="tx1"/>
              </a:solidFill>
              <a:prstDash val="solid"/>
              <a:headEnd type="none" w="med" len="med"/>
              <a:tailEnd type="none" w="med" len="med"/>
            </a:ln>
          </p:spPr>
        </p:sp>
        <p:sp>
          <p:nvSpPr>
            <p:cNvPr id="51220" name="Line 21"/>
            <p:cNvSpPr/>
            <p:nvPr/>
          </p:nvSpPr>
          <p:spPr>
            <a:xfrm>
              <a:off x="4686" y="2823"/>
              <a:ext cx="165" cy="178"/>
            </a:xfrm>
            <a:prstGeom prst="line">
              <a:avLst/>
            </a:prstGeom>
            <a:ln w="28575" cap="flat" cmpd="sng">
              <a:solidFill>
                <a:schemeClr val="tx1"/>
              </a:solidFill>
              <a:prstDash val="solid"/>
              <a:headEnd type="none" w="med" len="med"/>
              <a:tailEnd type="none" w="med" len="med"/>
            </a:ln>
          </p:spPr>
        </p:sp>
        <p:sp>
          <p:nvSpPr>
            <p:cNvPr id="51221" name="Rectangle 22"/>
            <p:cNvSpPr/>
            <p:nvPr/>
          </p:nvSpPr>
          <p:spPr>
            <a:xfrm>
              <a:off x="5136" y="3312"/>
              <a:ext cx="375" cy="338"/>
            </a:xfrm>
            <a:prstGeom prst="rect">
              <a:avLst/>
            </a:prstGeom>
            <a:noFill/>
            <a:ln w="9525">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algn="just">
                <a:spcBef>
                  <a:spcPct val="0"/>
                </a:spcBef>
                <a:buClrTx/>
                <a:buSzTx/>
                <a:buFontTx/>
                <a:buNone/>
              </a:pPr>
              <a:r>
                <a:rPr lang="en-US" altLang="zh-CN" sz="2000" b="1" dirty="0">
                  <a:latin typeface="Times New Roman" panose="02020603050405020304" pitchFamily="18" charset="0"/>
                </a:rPr>
                <a:t>R</a:t>
              </a:r>
              <a:endParaRPr lang="en-US" altLang="zh-CN" sz="2000" b="1" dirty="0">
                <a:latin typeface="Times New Roman" panose="02020603050405020304" pitchFamily="18" charset="0"/>
              </a:endParaRPr>
            </a:p>
          </p:txBody>
        </p:sp>
        <p:sp>
          <p:nvSpPr>
            <p:cNvPr id="51222" name="Rectangle 23"/>
            <p:cNvSpPr/>
            <p:nvPr/>
          </p:nvSpPr>
          <p:spPr>
            <a:xfrm>
              <a:off x="4368" y="3312"/>
              <a:ext cx="375" cy="338"/>
            </a:xfrm>
            <a:prstGeom prst="rect">
              <a:avLst/>
            </a:prstGeom>
            <a:noFill/>
            <a:ln w="9525">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algn="just">
                <a:spcBef>
                  <a:spcPct val="0"/>
                </a:spcBef>
                <a:buClrTx/>
                <a:buSzTx/>
                <a:buFontTx/>
                <a:buNone/>
              </a:pPr>
              <a:r>
                <a:rPr lang="en-US" altLang="zh-CN" sz="2000" b="1" dirty="0">
                  <a:latin typeface="Times New Roman" panose="02020603050405020304" pitchFamily="18" charset="0"/>
                </a:rPr>
                <a:t>B</a:t>
              </a:r>
              <a:endParaRPr lang="en-US" altLang="zh-CN" sz="2000" b="1" dirty="0">
                <a:latin typeface="Times New Roman" panose="02020603050405020304" pitchFamily="18" charset="0"/>
              </a:endParaRPr>
            </a:p>
          </p:txBody>
        </p:sp>
        <p:sp>
          <p:nvSpPr>
            <p:cNvPr id="51223" name="Line 24"/>
            <p:cNvSpPr/>
            <p:nvPr/>
          </p:nvSpPr>
          <p:spPr>
            <a:xfrm flipH="1">
              <a:off x="4560" y="3168"/>
              <a:ext cx="225" cy="213"/>
            </a:xfrm>
            <a:prstGeom prst="line">
              <a:avLst/>
            </a:prstGeom>
            <a:ln w="28575" cap="flat" cmpd="sng">
              <a:solidFill>
                <a:schemeClr val="tx1"/>
              </a:solidFill>
              <a:prstDash val="solid"/>
              <a:headEnd type="none" w="med" len="med"/>
              <a:tailEnd type="none" w="med" len="med"/>
            </a:ln>
          </p:spPr>
        </p:sp>
        <p:sp>
          <p:nvSpPr>
            <p:cNvPr id="51224" name="Line 25"/>
            <p:cNvSpPr/>
            <p:nvPr/>
          </p:nvSpPr>
          <p:spPr>
            <a:xfrm>
              <a:off x="4992" y="3168"/>
              <a:ext cx="210" cy="195"/>
            </a:xfrm>
            <a:prstGeom prst="line">
              <a:avLst/>
            </a:prstGeom>
            <a:ln w="28575" cap="flat" cmpd="sng">
              <a:solidFill>
                <a:schemeClr val="tx1"/>
              </a:solidFill>
              <a:prstDash val="solid"/>
              <a:headEnd type="none" w="med" len="med"/>
              <a:tailEnd type="none" w="med" len="med"/>
            </a:ln>
          </p:spPr>
        </p:sp>
        <p:sp>
          <p:nvSpPr>
            <p:cNvPr id="51225" name="Rectangle 26"/>
            <p:cNvSpPr/>
            <p:nvPr/>
          </p:nvSpPr>
          <p:spPr>
            <a:xfrm>
              <a:off x="5136" y="3792"/>
              <a:ext cx="375" cy="338"/>
            </a:xfrm>
            <a:prstGeom prst="rect">
              <a:avLst/>
            </a:prstGeom>
            <a:noFill/>
            <a:ln w="9525">
              <a:noFill/>
            </a:ln>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algn="just">
                <a:spcBef>
                  <a:spcPct val="0"/>
                </a:spcBef>
                <a:buClrTx/>
                <a:buSzTx/>
                <a:buFontTx/>
                <a:buNone/>
              </a:pPr>
              <a:r>
                <a:rPr lang="en-US" altLang="zh-CN" sz="2000" b="1" dirty="0">
                  <a:latin typeface="Times New Roman" panose="02020603050405020304" pitchFamily="18" charset="0"/>
                </a:rPr>
                <a:t>B</a:t>
              </a:r>
              <a:endParaRPr lang="en-US" altLang="zh-CN" sz="2000" b="1" dirty="0">
                <a:latin typeface="Times New Roman" panose="02020603050405020304" pitchFamily="18" charset="0"/>
              </a:endParaRPr>
            </a:p>
          </p:txBody>
        </p:sp>
        <p:sp>
          <p:nvSpPr>
            <p:cNvPr id="51226" name="Line 27"/>
            <p:cNvSpPr/>
            <p:nvPr/>
          </p:nvSpPr>
          <p:spPr>
            <a:xfrm flipH="1">
              <a:off x="5280" y="3600"/>
              <a:ext cx="0" cy="249"/>
            </a:xfrm>
            <a:prstGeom prst="line">
              <a:avLst/>
            </a:prstGeom>
            <a:ln w="28575" cap="flat" cmpd="sng">
              <a:solidFill>
                <a:schemeClr val="tx1"/>
              </a:solidFill>
              <a:prstDash val="solid"/>
              <a:headEnd type="none" w="med" len="med"/>
              <a:tailEnd type="none" w="med" len="med"/>
            </a:ln>
          </p:spPr>
        </p:sp>
        <p:sp>
          <p:nvSpPr>
            <p:cNvPr id="51227" name="Line 28"/>
            <p:cNvSpPr/>
            <p:nvPr/>
          </p:nvSpPr>
          <p:spPr>
            <a:xfrm flipH="1">
              <a:off x="3096" y="2343"/>
              <a:ext cx="840" cy="320"/>
            </a:xfrm>
            <a:prstGeom prst="line">
              <a:avLst/>
            </a:prstGeom>
            <a:ln w="28575" cap="flat" cmpd="sng">
              <a:solidFill>
                <a:schemeClr val="tx1"/>
              </a:solidFill>
              <a:prstDash val="solid"/>
              <a:headEnd type="none" w="med" len="med"/>
              <a:tailEnd type="none" w="med" len="med"/>
            </a:ln>
          </p:spPr>
        </p:sp>
        <p:sp>
          <p:nvSpPr>
            <p:cNvPr id="51228" name="Line 29"/>
            <p:cNvSpPr/>
            <p:nvPr/>
          </p:nvSpPr>
          <p:spPr>
            <a:xfrm flipH="1">
              <a:off x="2736" y="2788"/>
              <a:ext cx="195" cy="188"/>
            </a:xfrm>
            <a:prstGeom prst="line">
              <a:avLst/>
            </a:prstGeom>
            <a:ln w="28575" cap="flat" cmpd="sng">
              <a:solidFill>
                <a:schemeClr val="tx1"/>
              </a:solidFill>
              <a:prstDash val="solid"/>
              <a:headEnd type="none" w="med" len="med"/>
              <a:tailEnd type="none" w="med" len="med"/>
            </a:ln>
          </p:spPr>
        </p:sp>
        <p:sp>
          <p:nvSpPr>
            <p:cNvPr id="51229" name="Line 30"/>
            <p:cNvSpPr/>
            <p:nvPr/>
          </p:nvSpPr>
          <p:spPr>
            <a:xfrm>
              <a:off x="3081" y="2805"/>
              <a:ext cx="105" cy="160"/>
            </a:xfrm>
            <a:prstGeom prst="line">
              <a:avLst/>
            </a:prstGeom>
            <a:ln w="28575" cap="flat" cmpd="sng">
              <a:solidFill>
                <a:schemeClr val="tx1"/>
              </a:solidFill>
              <a:prstDash val="solid"/>
              <a:headEnd type="none" w="med" len="med"/>
              <a:tailEnd type="none" w="med" len="med"/>
            </a:ln>
          </p:spPr>
        </p:sp>
        <p:sp>
          <p:nvSpPr>
            <p:cNvPr id="51230" name="Line 31"/>
            <p:cNvSpPr/>
            <p:nvPr/>
          </p:nvSpPr>
          <p:spPr>
            <a:xfrm flipH="1">
              <a:off x="2304" y="3120"/>
              <a:ext cx="225" cy="213"/>
            </a:xfrm>
            <a:prstGeom prst="line">
              <a:avLst/>
            </a:prstGeom>
            <a:ln w="28575" cap="flat" cmpd="sng">
              <a:solidFill>
                <a:schemeClr val="tx1"/>
              </a:solidFill>
              <a:prstDash val="solid"/>
              <a:headEnd type="none" w="med" len="med"/>
              <a:tailEnd type="none" w="med" len="med"/>
            </a:ln>
          </p:spPr>
        </p:sp>
        <p:sp>
          <p:nvSpPr>
            <p:cNvPr id="51231" name="Line 32"/>
            <p:cNvSpPr/>
            <p:nvPr/>
          </p:nvSpPr>
          <p:spPr>
            <a:xfrm>
              <a:off x="2640" y="3168"/>
              <a:ext cx="120" cy="178"/>
            </a:xfrm>
            <a:prstGeom prst="line">
              <a:avLst/>
            </a:prstGeom>
            <a:ln w="28575" cap="flat" cmpd="sng">
              <a:solidFill>
                <a:schemeClr val="tx1"/>
              </a:solidFill>
              <a:prstDash val="solid"/>
              <a:headEnd type="none" w="med" len="med"/>
              <a:tailEnd type="none" w="med" len="med"/>
            </a:ln>
          </p:spPr>
        </p:sp>
        <p:sp>
          <p:nvSpPr>
            <p:cNvPr id="51232" name="Line 33"/>
            <p:cNvSpPr/>
            <p:nvPr/>
          </p:nvSpPr>
          <p:spPr>
            <a:xfrm flipH="1">
              <a:off x="2256" y="3552"/>
              <a:ext cx="0" cy="231"/>
            </a:xfrm>
            <a:prstGeom prst="line">
              <a:avLst/>
            </a:prstGeom>
            <a:ln w="28575" cap="flat" cmpd="sng">
              <a:solidFill>
                <a:schemeClr val="tx1"/>
              </a:solidFill>
              <a:prstDash val="solid"/>
              <a:headEnd type="none" w="med" len="med"/>
              <a:tailEnd type="none" w="med" len="med"/>
            </a:ln>
          </p:spPr>
        </p:sp>
      </p:grpSp>
      <p:sp>
        <p:nvSpPr>
          <p:cNvPr id="51205" name="Rectangle 34"/>
          <p:cNvSpPr>
            <a:spLocks noGrp="1"/>
          </p:cNvSpPr>
          <p:nvPr>
            <p:ph idx="1"/>
          </p:nvPr>
        </p:nvSpPr>
        <p:spPr>
          <a:xfrm>
            <a:off x="1116013" y="3716338"/>
            <a:ext cx="7156450" cy="2989262"/>
          </a:xfrm>
        </p:spPr>
        <p:txBody>
          <a:bodyPr vert="horz" wrap="square" lIns="91440" tIns="45720" rIns="91440" bIns="45720" anchor="t" anchorCtr="0"/>
          <a:p>
            <a:pPr eaLnBrk="1" hangingPunct="1">
              <a:buNone/>
            </a:pPr>
            <a:r>
              <a:rPr lang="en-US" altLang="zh-CN" sz="2000" b="1" dirty="0">
                <a:solidFill>
                  <a:srgbClr val="0000FF"/>
                </a:solidFill>
              </a:rPr>
              <a:t>S </a:t>
            </a:r>
            <a:r>
              <a:rPr lang="en-US" altLang="zh-CN" sz="2000" b="1" dirty="0">
                <a:solidFill>
                  <a:srgbClr val="0000FF"/>
                </a:solidFill>
                <a:sym typeface="Symbol" panose="05050102010706020507" pitchFamily="18" charset="2"/>
              </a:rPr>
              <a:t></a:t>
            </a:r>
            <a:r>
              <a:rPr lang="en-US" altLang="zh-CN" sz="2000" b="1" dirty="0">
                <a:solidFill>
                  <a:srgbClr val="0000FF"/>
                </a:solidFill>
              </a:rPr>
              <a:t> L . R	S. </a:t>
            </a:r>
            <a:r>
              <a:rPr lang="en-US" altLang="zh-CN" sz="2000" b="1" i="1" dirty="0">
                <a:solidFill>
                  <a:srgbClr val="0000FF"/>
                </a:solidFill>
              </a:rPr>
              <a:t>val</a:t>
            </a:r>
            <a:r>
              <a:rPr lang="en-US" altLang="zh-CN" sz="2000" b="1" dirty="0">
                <a:solidFill>
                  <a:srgbClr val="0000FF"/>
                </a:solidFill>
              </a:rPr>
              <a:t> := L. </a:t>
            </a:r>
            <a:r>
              <a:rPr lang="en-US" altLang="zh-CN" sz="2000" b="1" i="1" dirty="0">
                <a:solidFill>
                  <a:srgbClr val="0000FF"/>
                </a:solidFill>
              </a:rPr>
              <a:t>val</a:t>
            </a:r>
            <a:r>
              <a:rPr lang="en-US" altLang="zh-CN" sz="2000" b="1" dirty="0">
                <a:solidFill>
                  <a:srgbClr val="0000FF"/>
                </a:solidFill>
              </a:rPr>
              <a:t> + R. </a:t>
            </a:r>
            <a:r>
              <a:rPr lang="en-US" altLang="zh-CN" sz="2000" b="1" i="1" dirty="0">
                <a:solidFill>
                  <a:srgbClr val="0000FF"/>
                </a:solidFill>
              </a:rPr>
              <a:t>val</a:t>
            </a:r>
            <a:endParaRPr lang="en-US" altLang="zh-CN" sz="2000" b="1" dirty="0">
              <a:solidFill>
                <a:srgbClr val="0000FF"/>
              </a:solidFill>
            </a:endParaRPr>
          </a:p>
          <a:p>
            <a:pPr eaLnBrk="1" hangingPunct="1">
              <a:buNone/>
            </a:pPr>
            <a:r>
              <a:rPr lang="en-US" altLang="zh-CN" sz="2000" b="1" dirty="0">
                <a:solidFill>
                  <a:srgbClr val="0000FF"/>
                </a:solidFill>
              </a:rPr>
              <a:t>S </a:t>
            </a:r>
            <a:r>
              <a:rPr lang="en-US" altLang="zh-CN" sz="2000" b="1" dirty="0">
                <a:solidFill>
                  <a:srgbClr val="0000FF"/>
                </a:solidFill>
                <a:sym typeface="Symbol" panose="05050102010706020507" pitchFamily="18" charset="2"/>
              </a:rPr>
              <a:t></a:t>
            </a:r>
            <a:r>
              <a:rPr lang="en-US" altLang="zh-CN" sz="2000" b="1" dirty="0">
                <a:solidFill>
                  <a:srgbClr val="0000FF"/>
                </a:solidFill>
              </a:rPr>
              <a:t> L		S. val := L. val</a:t>
            </a:r>
            <a:endParaRPr lang="en-US" altLang="zh-CN" sz="2000" b="1" dirty="0">
              <a:solidFill>
                <a:srgbClr val="0000FF"/>
              </a:solidFill>
            </a:endParaRPr>
          </a:p>
          <a:p>
            <a:pPr eaLnBrk="1" hangingPunct="1">
              <a:buNone/>
            </a:pPr>
            <a:r>
              <a:rPr lang="en-US" altLang="zh-CN" sz="2000" b="1" dirty="0">
                <a:solidFill>
                  <a:srgbClr val="0000FF"/>
                </a:solidFill>
              </a:rPr>
              <a:t>L </a:t>
            </a:r>
            <a:r>
              <a:rPr lang="en-US" altLang="zh-CN" sz="2000" b="1" dirty="0">
                <a:solidFill>
                  <a:srgbClr val="0000FF"/>
                </a:solidFill>
                <a:sym typeface="Symbol" panose="05050102010706020507" pitchFamily="18" charset="2"/>
              </a:rPr>
              <a:t></a:t>
            </a:r>
            <a:r>
              <a:rPr lang="en-US" altLang="zh-CN" sz="2000" b="1" dirty="0">
                <a:solidFill>
                  <a:srgbClr val="0000FF"/>
                </a:solidFill>
              </a:rPr>
              <a:t> L1 B	L. </a:t>
            </a:r>
            <a:r>
              <a:rPr lang="en-US" altLang="zh-CN" sz="2000" b="1" i="1" dirty="0">
                <a:solidFill>
                  <a:srgbClr val="0000FF"/>
                </a:solidFill>
              </a:rPr>
              <a:t>val</a:t>
            </a:r>
            <a:r>
              <a:rPr lang="en-US" altLang="zh-CN" sz="2000" b="1" dirty="0">
                <a:solidFill>
                  <a:srgbClr val="0000FF"/>
                </a:solidFill>
              </a:rPr>
              <a:t> := L1. </a:t>
            </a:r>
            <a:r>
              <a:rPr lang="en-US" altLang="zh-CN" sz="2000" b="1" i="1" dirty="0">
                <a:solidFill>
                  <a:srgbClr val="0000FF"/>
                </a:solidFill>
              </a:rPr>
              <a:t>val</a:t>
            </a:r>
            <a:r>
              <a:rPr lang="en-US" altLang="zh-CN" sz="2000" b="1" dirty="0">
                <a:solidFill>
                  <a:srgbClr val="0000FF"/>
                </a:solidFill>
              </a:rPr>
              <a:t> </a:t>
            </a:r>
            <a:r>
              <a:rPr lang="en-US" altLang="zh-CN" sz="2000" b="1" dirty="0">
                <a:solidFill>
                  <a:srgbClr val="0000FF"/>
                </a:solidFill>
                <a:sym typeface="Symbol" panose="05050102010706020507" pitchFamily="18" charset="2"/>
              </a:rPr>
              <a:t></a:t>
            </a:r>
            <a:r>
              <a:rPr lang="en-US" altLang="zh-CN" sz="2000" b="1" dirty="0">
                <a:solidFill>
                  <a:srgbClr val="0000FF"/>
                </a:solidFill>
              </a:rPr>
              <a:t>2 + B. </a:t>
            </a:r>
            <a:r>
              <a:rPr lang="en-US" altLang="zh-CN" sz="2000" b="1" i="1" dirty="0">
                <a:solidFill>
                  <a:srgbClr val="0000FF"/>
                </a:solidFill>
              </a:rPr>
              <a:t>val</a:t>
            </a:r>
            <a:endParaRPr lang="en-US" altLang="zh-CN" sz="2000" b="1" dirty="0">
              <a:solidFill>
                <a:srgbClr val="0000FF"/>
              </a:solidFill>
            </a:endParaRPr>
          </a:p>
          <a:p>
            <a:pPr eaLnBrk="1" hangingPunct="1">
              <a:buNone/>
            </a:pPr>
            <a:r>
              <a:rPr lang="en-US" altLang="zh-CN" sz="2000" b="1" dirty="0">
                <a:solidFill>
                  <a:srgbClr val="0000FF"/>
                </a:solidFill>
              </a:rPr>
              <a:t>L </a:t>
            </a:r>
            <a:r>
              <a:rPr lang="en-US" altLang="zh-CN" sz="2000" b="1" dirty="0">
                <a:solidFill>
                  <a:srgbClr val="0000FF"/>
                </a:solidFill>
                <a:sym typeface="Symbol" panose="05050102010706020507" pitchFamily="18" charset="2"/>
              </a:rPr>
              <a:t></a:t>
            </a:r>
            <a:r>
              <a:rPr lang="en-US" altLang="zh-CN" sz="2000" b="1" dirty="0">
                <a:solidFill>
                  <a:srgbClr val="0000FF"/>
                </a:solidFill>
              </a:rPr>
              <a:t> B		L. </a:t>
            </a:r>
            <a:r>
              <a:rPr lang="en-US" altLang="zh-CN" sz="2000" b="1" i="1" dirty="0">
                <a:solidFill>
                  <a:srgbClr val="0000FF"/>
                </a:solidFill>
              </a:rPr>
              <a:t>val</a:t>
            </a:r>
            <a:r>
              <a:rPr lang="en-US" altLang="zh-CN" sz="2000" b="1" dirty="0">
                <a:solidFill>
                  <a:srgbClr val="0000FF"/>
                </a:solidFill>
              </a:rPr>
              <a:t> := B. </a:t>
            </a:r>
            <a:r>
              <a:rPr lang="en-US" altLang="zh-CN" sz="2000" b="1" i="1" dirty="0">
                <a:solidFill>
                  <a:srgbClr val="0000FF"/>
                </a:solidFill>
              </a:rPr>
              <a:t>val</a:t>
            </a:r>
            <a:endParaRPr lang="en-US" altLang="zh-CN" sz="2000" b="1" dirty="0">
              <a:solidFill>
                <a:srgbClr val="0000FF"/>
              </a:solidFill>
            </a:endParaRPr>
          </a:p>
          <a:p>
            <a:pPr eaLnBrk="1" hangingPunct="1">
              <a:buNone/>
            </a:pPr>
            <a:r>
              <a:rPr lang="en-US" altLang="zh-CN" sz="2000" b="1" dirty="0">
                <a:solidFill>
                  <a:srgbClr val="0000FF"/>
                </a:solidFill>
              </a:rPr>
              <a:t>R </a:t>
            </a:r>
            <a:r>
              <a:rPr lang="en-US" altLang="zh-CN" sz="2000" b="1" dirty="0">
                <a:solidFill>
                  <a:srgbClr val="0000FF"/>
                </a:solidFill>
                <a:sym typeface="Symbol" panose="05050102010706020507" pitchFamily="18" charset="2"/>
              </a:rPr>
              <a:t></a:t>
            </a:r>
            <a:r>
              <a:rPr lang="en-US" altLang="zh-CN" sz="2000" b="1" dirty="0">
                <a:solidFill>
                  <a:srgbClr val="0000FF"/>
                </a:solidFill>
              </a:rPr>
              <a:t> B R1	R. </a:t>
            </a:r>
            <a:r>
              <a:rPr lang="en-US" altLang="zh-CN" sz="2000" b="1" i="1" dirty="0">
                <a:solidFill>
                  <a:srgbClr val="0000FF"/>
                </a:solidFill>
              </a:rPr>
              <a:t>val</a:t>
            </a:r>
            <a:r>
              <a:rPr lang="en-US" altLang="zh-CN" sz="2000" b="1" dirty="0">
                <a:solidFill>
                  <a:srgbClr val="0000FF"/>
                </a:solidFill>
              </a:rPr>
              <a:t> := R1. </a:t>
            </a:r>
            <a:r>
              <a:rPr lang="en-US" altLang="zh-CN" sz="2000" b="1" i="1" dirty="0">
                <a:solidFill>
                  <a:srgbClr val="0000FF"/>
                </a:solidFill>
              </a:rPr>
              <a:t>val</a:t>
            </a:r>
            <a:r>
              <a:rPr lang="en-US" altLang="zh-CN" sz="2000" b="1" dirty="0">
                <a:solidFill>
                  <a:srgbClr val="0000FF"/>
                </a:solidFill>
              </a:rPr>
              <a:t> / 2 + B. val / 2 </a:t>
            </a:r>
            <a:endParaRPr lang="en-US" altLang="zh-CN" sz="2000" b="1" dirty="0">
              <a:solidFill>
                <a:srgbClr val="0000FF"/>
              </a:solidFill>
            </a:endParaRPr>
          </a:p>
          <a:p>
            <a:pPr eaLnBrk="1" hangingPunct="1">
              <a:buNone/>
            </a:pPr>
            <a:r>
              <a:rPr lang="en-US" altLang="zh-CN" sz="2000" b="1" dirty="0">
                <a:solidFill>
                  <a:srgbClr val="0000FF"/>
                </a:solidFill>
              </a:rPr>
              <a:t>R </a:t>
            </a:r>
            <a:r>
              <a:rPr lang="en-US" altLang="zh-CN" sz="2000" b="1" dirty="0">
                <a:solidFill>
                  <a:srgbClr val="0000FF"/>
                </a:solidFill>
                <a:sym typeface="Symbol" panose="05050102010706020507" pitchFamily="18" charset="2"/>
              </a:rPr>
              <a:t></a:t>
            </a:r>
            <a:r>
              <a:rPr lang="en-US" altLang="zh-CN" sz="2000" b="1" dirty="0">
                <a:solidFill>
                  <a:srgbClr val="0000FF"/>
                </a:solidFill>
              </a:rPr>
              <a:t> B		R. </a:t>
            </a:r>
            <a:r>
              <a:rPr lang="en-US" altLang="zh-CN" sz="2000" b="1" i="1" dirty="0">
                <a:solidFill>
                  <a:srgbClr val="0000FF"/>
                </a:solidFill>
              </a:rPr>
              <a:t>val</a:t>
            </a:r>
            <a:r>
              <a:rPr lang="en-US" altLang="zh-CN" sz="2000" b="1" dirty="0">
                <a:solidFill>
                  <a:srgbClr val="0000FF"/>
                </a:solidFill>
              </a:rPr>
              <a:t> := B. </a:t>
            </a:r>
            <a:r>
              <a:rPr lang="en-US" altLang="zh-CN" sz="2000" b="1" i="1" dirty="0">
                <a:solidFill>
                  <a:srgbClr val="0000FF"/>
                </a:solidFill>
              </a:rPr>
              <a:t>val </a:t>
            </a:r>
            <a:r>
              <a:rPr lang="en-US" altLang="zh-CN" sz="2000" b="1" dirty="0">
                <a:solidFill>
                  <a:srgbClr val="0000FF"/>
                </a:solidFill>
              </a:rPr>
              <a:t>/ 2</a:t>
            </a:r>
            <a:endParaRPr lang="en-US" altLang="zh-CN" sz="2000" b="1" dirty="0">
              <a:solidFill>
                <a:srgbClr val="0000FF"/>
              </a:solidFill>
            </a:endParaRPr>
          </a:p>
          <a:p>
            <a:pPr eaLnBrk="1" hangingPunct="1">
              <a:buNone/>
            </a:pPr>
            <a:r>
              <a:rPr lang="en-US" altLang="zh-CN" sz="2000" b="1" dirty="0">
                <a:solidFill>
                  <a:srgbClr val="0000FF"/>
                </a:solidFill>
              </a:rPr>
              <a:t>B </a:t>
            </a:r>
            <a:r>
              <a:rPr lang="en-US" altLang="zh-CN" sz="2000" b="1" dirty="0">
                <a:solidFill>
                  <a:srgbClr val="0000FF"/>
                </a:solidFill>
                <a:sym typeface="Symbol" panose="05050102010706020507" pitchFamily="18" charset="2"/>
              </a:rPr>
              <a:t></a:t>
            </a:r>
            <a:r>
              <a:rPr lang="en-US" altLang="zh-CN" sz="2000" b="1" dirty="0">
                <a:solidFill>
                  <a:srgbClr val="0000FF"/>
                </a:solidFill>
              </a:rPr>
              <a:t> 0		B. </a:t>
            </a:r>
            <a:r>
              <a:rPr lang="en-US" altLang="zh-CN" sz="2000" b="1" i="1" dirty="0">
                <a:solidFill>
                  <a:srgbClr val="0000FF"/>
                </a:solidFill>
              </a:rPr>
              <a:t>val</a:t>
            </a:r>
            <a:r>
              <a:rPr lang="en-US" altLang="zh-CN" sz="2000" b="1" dirty="0">
                <a:solidFill>
                  <a:srgbClr val="0000FF"/>
                </a:solidFill>
              </a:rPr>
              <a:t> := 0</a:t>
            </a:r>
            <a:endParaRPr lang="en-US" altLang="zh-CN" sz="2000" b="1" dirty="0">
              <a:solidFill>
                <a:srgbClr val="0000FF"/>
              </a:solidFill>
            </a:endParaRPr>
          </a:p>
          <a:p>
            <a:pPr eaLnBrk="1" hangingPunct="1">
              <a:buNone/>
            </a:pPr>
            <a:r>
              <a:rPr lang="en-US" altLang="zh-CN" sz="2000" b="1" dirty="0">
                <a:solidFill>
                  <a:srgbClr val="0000FF"/>
                </a:solidFill>
              </a:rPr>
              <a:t>B </a:t>
            </a:r>
            <a:r>
              <a:rPr lang="en-US" altLang="zh-CN" sz="2000" b="1" dirty="0">
                <a:solidFill>
                  <a:srgbClr val="0000FF"/>
                </a:solidFill>
                <a:sym typeface="Symbol" panose="05050102010706020507" pitchFamily="18" charset="2"/>
              </a:rPr>
              <a:t></a:t>
            </a:r>
            <a:r>
              <a:rPr lang="en-US" altLang="zh-CN" sz="2000" b="1" dirty="0">
                <a:solidFill>
                  <a:srgbClr val="0000FF"/>
                </a:solidFill>
              </a:rPr>
              <a:t> 1		B. </a:t>
            </a:r>
            <a:r>
              <a:rPr lang="en-US" altLang="zh-CN" sz="2000" b="1" i="1" dirty="0">
                <a:solidFill>
                  <a:srgbClr val="0000FF"/>
                </a:solidFill>
              </a:rPr>
              <a:t>val</a:t>
            </a:r>
            <a:r>
              <a:rPr lang="en-US" altLang="zh-CN" sz="2000" b="1" dirty="0">
                <a:solidFill>
                  <a:srgbClr val="0000FF"/>
                </a:solidFill>
              </a:rPr>
              <a:t> := 1</a:t>
            </a:r>
            <a:endParaRPr lang="en-US" altLang="zh-CN" sz="2000" b="1" dirty="0">
              <a:solidFill>
                <a:srgbClr val="0000FF"/>
              </a:solidFill>
            </a:endParaRPr>
          </a:p>
        </p:txBody>
      </p:sp>
    </p:spTree>
  </p:cSld>
  <p:clrMapOvr>
    <a:masterClrMapping/>
  </p:clrMapOvr>
  <p:transition>
    <p:blinds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灯片编号占位符 4"/>
          <p:cNvSpPr txBox="1">
            <a:spLocks noGrp="1"/>
          </p:cNvSpPr>
          <p:nvPr>
            <p:ph type="sldNum" sz="quarter" idx="11"/>
          </p:nvPr>
        </p:nvSpPr>
        <p:spPr/>
        <p:txBody>
          <a:bodyPr anchor="b" anchorCtr="0"/>
          <a:p>
            <a:pPr marL="0" indent="0" algn="r" eaLnBrk="1" hangingPunct="1">
              <a:spcBef>
                <a:spcPct val="0"/>
              </a:spcBef>
              <a:buClrTx/>
              <a:buSzTx/>
              <a:buFontTx/>
              <a:buNone/>
            </a:pPr>
            <a:fld id="{9A0DB2DC-4C9A-4742-B13C-FB6460FD3503}" type="slidenum">
              <a:rPr lang="en-US" altLang="zh-CN" sz="1200" dirty="0">
                <a:latin typeface="Arial Black" panose="020B0A04020102020204" pitchFamily="34" charset="0"/>
              </a:rPr>
            </a:fld>
            <a:endParaRPr lang="en-US" altLang="zh-CN" sz="1200" dirty="0">
              <a:latin typeface="Arial Black" panose="020B0A04020102020204" pitchFamily="34" charset="0"/>
            </a:endParaRPr>
          </a:p>
        </p:txBody>
      </p:sp>
      <p:sp>
        <p:nvSpPr>
          <p:cNvPr id="8195" name="Text Box 4"/>
          <p:cNvSpPr txBox="1"/>
          <p:nvPr/>
        </p:nvSpPr>
        <p:spPr>
          <a:xfrm>
            <a:off x="611188" y="765175"/>
            <a:ext cx="8075612" cy="51704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eaLnBrk="1" hangingPunct="1">
              <a:spcBef>
                <a:spcPct val="50000"/>
              </a:spcBef>
              <a:buClrTx/>
              <a:buSzTx/>
              <a:buNone/>
            </a:pPr>
            <a:r>
              <a:rPr lang="zh-CN" altLang="en-US" sz="2000" dirty="0">
                <a:solidFill>
                  <a:srgbClr val="000000"/>
                </a:solidFill>
                <a:latin typeface="宋体" panose="02010600030101010101" pitchFamily="2" charset="-122"/>
              </a:rPr>
              <a:t>编译中的语义处理是指两个功能：</a:t>
            </a:r>
            <a:endParaRPr lang="zh-CN" altLang="en-US" sz="2000" dirty="0">
              <a:solidFill>
                <a:srgbClr val="000000"/>
              </a:solidFill>
              <a:latin typeface="宋体" panose="02010600030101010101" pitchFamily="2" charset="-122"/>
            </a:endParaRPr>
          </a:p>
          <a:p>
            <a:pPr marL="0" lvl="0" indent="0" eaLnBrk="1" hangingPunct="1">
              <a:spcBef>
                <a:spcPct val="50000"/>
              </a:spcBef>
              <a:buClrTx/>
              <a:buSzTx/>
              <a:buNone/>
            </a:pPr>
            <a:r>
              <a:rPr lang="zh-CN" altLang="en-US" sz="2000" dirty="0">
                <a:solidFill>
                  <a:srgbClr val="000000"/>
                </a:solidFill>
                <a:latin typeface="宋体" panose="02010600030101010101" pitchFamily="2" charset="-122"/>
              </a:rPr>
              <a:t>   第一，静态语义检查。通常包括：</a:t>
            </a:r>
            <a:endParaRPr lang="en-US" altLang="zh-CN" sz="2000" dirty="0">
              <a:solidFill>
                <a:srgbClr val="000000"/>
              </a:solidFill>
              <a:latin typeface="宋体" panose="02010600030101010101" pitchFamily="2" charset="-122"/>
            </a:endParaRPr>
          </a:p>
          <a:p>
            <a:pPr marL="0" lvl="0" indent="0" eaLnBrk="1" hangingPunct="1">
              <a:spcBef>
                <a:spcPts val="600"/>
              </a:spcBef>
              <a:buClrTx/>
              <a:buSzTx/>
              <a:buNone/>
            </a:pPr>
            <a:r>
              <a:rPr lang="zh-CN" altLang="en-US" sz="2000" dirty="0">
                <a:solidFill>
                  <a:srgbClr val="000000"/>
                </a:solidFill>
                <a:latin typeface="宋体" panose="02010600030101010101" pitchFamily="2" charset="-122"/>
              </a:rPr>
              <a:t>   （</a:t>
            </a:r>
            <a:r>
              <a:rPr lang="en-US" altLang="zh-CN" sz="2000" dirty="0">
                <a:solidFill>
                  <a:srgbClr val="000000"/>
                </a:solidFill>
                <a:latin typeface="宋体" panose="02010600030101010101" pitchFamily="2" charset="-122"/>
              </a:rPr>
              <a:t>1</a:t>
            </a:r>
            <a:r>
              <a:rPr lang="zh-CN" altLang="en-US" sz="2000" dirty="0">
                <a:solidFill>
                  <a:srgbClr val="000000"/>
                </a:solidFill>
                <a:latin typeface="宋体" panose="02010600030101010101" pitchFamily="2" charset="-122"/>
              </a:rPr>
              <a:t>）相关名字检查：例如要求变量和函数在使用前必须先声明。</a:t>
            </a:r>
            <a:endParaRPr lang="en-US" altLang="zh-CN" sz="2000" dirty="0">
              <a:solidFill>
                <a:srgbClr val="000000"/>
              </a:solidFill>
              <a:latin typeface="宋体" panose="02010600030101010101" pitchFamily="2" charset="-122"/>
            </a:endParaRPr>
          </a:p>
          <a:p>
            <a:pPr marL="0" lvl="0" indent="0" eaLnBrk="1" hangingPunct="1">
              <a:spcBef>
                <a:spcPts val="600"/>
              </a:spcBef>
              <a:buClrTx/>
              <a:buSzTx/>
              <a:buNone/>
            </a:pPr>
            <a:r>
              <a:rPr lang="zh-CN" altLang="en-US" sz="2000" dirty="0">
                <a:solidFill>
                  <a:srgbClr val="000000"/>
                </a:solidFill>
                <a:latin typeface="宋体" panose="02010600030101010101" pitchFamily="2" charset="-122"/>
              </a:rPr>
              <a:t>   （</a:t>
            </a:r>
            <a:r>
              <a:rPr lang="en-US" altLang="zh-CN" sz="2000" dirty="0">
                <a:solidFill>
                  <a:srgbClr val="000000"/>
                </a:solidFill>
                <a:latin typeface="宋体" panose="02010600030101010101" pitchFamily="2" charset="-122"/>
              </a:rPr>
              <a:t>2</a:t>
            </a:r>
            <a:r>
              <a:rPr lang="zh-CN" altLang="en-US" sz="2000" dirty="0">
                <a:solidFill>
                  <a:srgbClr val="000000"/>
                </a:solidFill>
                <a:latin typeface="宋体" panose="02010600030101010101" pitchFamily="2" charset="-122"/>
              </a:rPr>
              <a:t>）类型检查：例如根据声明和定义收集各个标识符的类型，将类型写入到符号表中，从而可以检查表达式中类型是否兼容。 </a:t>
            </a:r>
            <a:endParaRPr lang="en-US" altLang="zh-CN" sz="2000" dirty="0">
              <a:solidFill>
                <a:srgbClr val="000000"/>
              </a:solidFill>
              <a:latin typeface="宋体" panose="02010600030101010101" pitchFamily="2" charset="-122"/>
            </a:endParaRPr>
          </a:p>
          <a:p>
            <a:pPr marL="0" lvl="0" indent="0" eaLnBrk="1" hangingPunct="1">
              <a:spcBef>
                <a:spcPts val="600"/>
              </a:spcBef>
              <a:buClrTx/>
              <a:buSzTx/>
              <a:buNone/>
            </a:pPr>
            <a:r>
              <a:rPr lang="en-US" altLang="zh-CN" sz="2000" dirty="0">
                <a:solidFill>
                  <a:srgbClr val="000000"/>
                </a:solidFill>
                <a:latin typeface="宋体" panose="02010600030101010101" pitchFamily="2" charset="-122"/>
              </a:rPr>
              <a:t>   </a:t>
            </a:r>
            <a:r>
              <a:rPr lang="zh-CN" altLang="en-US" sz="2000" dirty="0">
                <a:solidFill>
                  <a:srgbClr val="000000"/>
                </a:solidFill>
                <a:latin typeface="宋体" panose="02010600030101010101" pitchFamily="2" charset="-122"/>
              </a:rPr>
              <a:t>（</a:t>
            </a:r>
            <a:r>
              <a:rPr lang="en-US" altLang="zh-CN" sz="2000" dirty="0">
                <a:solidFill>
                  <a:srgbClr val="000000"/>
                </a:solidFill>
                <a:latin typeface="宋体" panose="02010600030101010101" pitchFamily="2" charset="-122"/>
              </a:rPr>
              <a:t>3</a:t>
            </a:r>
            <a:r>
              <a:rPr lang="zh-CN" altLang="en-US" sz="2000" dirty="0">
                <a:solidFill>
                  <a:srgbClr val="000000"/>
                </a:solidFill>
                <a:latin typeface="宋体" panose="02010600030101010101" pitchFamily="2" charset="-122"/>
              </a:rPr>
              <a:t>）控制流检查：例如</a:t>
            </a:r>
            <a:r>
              <a:rPr lang="en-US" altLang="zh-CN" sz="2000" dirty="0">
                <a:solidFill>
                  <a:srgbClr val="000000"/>
                </a:solidFill>
                <a:latin typeface="宋体" panose="02010600030101010101" pitchFamily="2" charset="-122"/>
              </a:rPr>
              <a:t>C</a:t>
            </a:r>
            <a:r>
              <a:rPr lang="zh-CN" altLang="en-US" sz="2000" dirty="0">
                <a:solidFill>
                  <a:srgbClr val="000000"/>
                </a:solidFill>
                <a:latin typeface="宋体" panose="02010600030101010101" pitchFamily="2" charset="-122"/>
              </a:rPr>
              <a:t>语言中</a:t>
            </a:r>
            <a:r>
              <a:rPr lang="en-US" altLang="zh-CN" sz="2000" dirty="0">
                <a:solidFill>
                  <a:srgbClr val="000000"/>
                </a:solidFill>
                <a:latin typeface="宋体" panose="02010600030101010101" pitchFamily="2" charset="-122"/>
              </a:rPr>
              <a:t>break</a:t>
            </a:r>
            <a:r>
              <a:rPr lang="zh-CN" altLang="en-US" sz="2000" dirty="0">
                <a:solidFill>
                  <a:srgbClr val="000000"/>
                </a:solidFill>
                <a:latin typeface="宋体" panose="02010600030101010101" pitchFamily="2" charset="-122"/>
              </a:rPr>
              <a:t>、</a:t>
            </a:r>
            <a:r>
              <a:rPr lang="en-US" altLang="zh-CN" sz="2000" dirty="0">
                <a:solidFill>
                  <a:srgbClr val="000000"/>
                </a:solidFill>
                <a:latin typeface="宋体" panose="02010600030101010101" pitchFamily="2" charset="-122"/>
              </a:rPr>
              <a:t>continue</a:t>
            </a:r>
            <a:r>
              <a:rPr lang="zh-CN" altLang="en-US" sz="2000" dirty="0">
                <a:solidFill>
                  <a:srgbClr val="000000"/>
                </a:solidFill>
                <a:latin typeface="宋体" panose="02010600030101010101" pitchFamily="2" charset="-122"/>
              </a:rPr>
              <a:t>语句没有出现在</a:t>
            </a:r>
            <a:r>
              <a:rPr lang="en-US" altLang="zh-CN" sz="2000" dirty="0">
                <a:solidFill>
                  <a:srgbClr val="000000"/>
                </a:solidFill>
                <a:latin typeface="宋体" panose="02010600030101010101" pitchFamily="2" charset="-122"/>
              </a:rPr>
              <a:t>switch</a:t>
            </a:r>
            <a:r>
              <a:rPr lang="zh-CN" altLang="en-US" sz="2000" dirty="0">
                <a:solidFill>
                  <a:srgbClr val="000000"/>
                </a:solidFill>
                <a:latin typeface="宋体" panose="02010600030101010101" pitchFamily="2" charset="-122"/>
              </a:rPr>
              <a:t>语句内部。</a:t>
            </a:r>
            <a:endParaRPr lang="en-US" altLang="zh-CN" sz="2000" dirty="0">
              <a:solidFill>
                <a:srgbClr val="000000"/>
              </a:solidFill>
              <a:latin typeface="宋体" panose="02010600030101010101" pitchFamily="2" charset="-122"/>
            </a:endParaRPr>
          </a:p>
          <a:p>
            <a:pPr marL="0" lvl="0" indent="0" eaLnBrk="1" hangingPunct="1">
              <a:spcBef>
                <a:spcPts val="600"/>
              </a:spcBef>
              <a:buClrTx/>
              <a:buSzTx/>
              <a:buNone/>
            </a:pPr>
            <a:r>
              <a:rPr lang="en-US" altLang="zh-CN" sz="2000" dirty="0">
                <a:solidFill>
                  <a:srgbClr val="000000"/>
                </a:solidFill>
                <a:latin typeface="宋体" panose="02010600030101010101" pitchFamily="2" charset="-122"/>
              </a:rPr>
              <a:t>   </a:t>
            </a:r>
            <a:r>
              <a:rPr lang="zh-CN" altLang="en-US" sz="2000" dirty="0">
                <a:solidFill>
                  <a:srgbClr val="000000"/>
                </a:solidFill>
                <a:latin typeface="宋体" panose="02010600030101010101" pitchFamily="2" charset="-122"/>
              </a:rPr>
              <a:t>（</a:t>
            </a:r>
            <a:r>
              <a:rPr lang="en-US" altLang="zh-CN" sz="2000" dirty="0">
                <a:solidFill>
                  <a:srgbClr val="000000"/>
                </a:solidFill>
                <a:latin typeface="宋体" panose="02010600030101010101" pitchFamily="2" charset="-122"/>
              </a:rPr>
              <a:t>4</a:t>
            </a:r>
            <a:r>
              <a:rPr lang="zh-CN" altLang="en-US" sz="2000" dirty="0">
                <a:solidFill>
                  <a:srgbClr val="000000"/>
                </a:solidFill>
                <a:latin typeface="宋体" panose="02010600030101010101" pitchFamily="2" charset="-122"/>
              </a:rPr>
              <a:t>）一致性检查：例如</a:t>
            </a:r>
            <a:r>
              <a:rPr lang="en-US" altLang="zh-CN" sz="2000" dirty="0">
                <a:solidFill>
                  <a:srgbClr val="000000"/>
                </a:solidFill>
                <a:latin typeface="宋体" panose="02010600030101010101" pitchFamily="2" charset="-122"/>
              </a:rPr>
              <a:t>case</a:t>
            </a:r>
            <a:r>
              <a:rPr lang="zh-CN" altLang="en-US" sz="2000" dirty="0">
                <a:solidFill>
                  <a:srgbClr val="000000"/>
                </a:solidFill>
                <a:latin typeface="宋体" panose="02010600030101010101" pitchFamily="2" charset="-122"/>
              </a:rPr>
              <a:t>语句的标号不能相同、枚举类型的元素不能重复出现等。</a:t>
            </a:r>
            <a:endParaRPr lang="zh-CN" altLang="en-US" sz="2000" dirty="0">
              <a:solidFill>
                <a:srgbClr val="000000"/>
              </a:solidFill>
              <a:latin typeface="宋体" panose="02010600030101010101" pitchFamily="2" charset="-122"/>
            </a:endParaRPr>
          </a:p>
          <a:p>
            <a:pPr marL="0" lvl="0" indent="0" eaLnBrk="1" hangingPunct="1">
              <a:spcBef>
                <a:spcPct val="50000"/>
              </a:spcBef>
              <a:buClrTx/>
              <a:buSzTx/>
              <a:buNone/>
            </a:pPr>
            <a:r>
              <a:rPr lang="zh-CN" altLang="en-US" sz="2000" dirty="0">
                <a:solidFill>
                  <a:srgbClr val="000000"/>
                </a:solidFill>
                <a:latin typeface="宋体" panose="02010600030101010101" pitchFamily="2" charset="-122"/>
              </a:rPr>
              <a:t>   第二，如果静态语义正确，则要执行真正的翻译，即，或者将源程序翻译成程序的一种中间表示形式（中间代码），或者将源程序翻译成目标代码。</a:t>
            </a:r>
            <a:endParaRPr lang="zh-CN" altLang="en-US" sz="2000" dirty="0">
              <a:solidFill>
                <a:srgbClr val="000000"/>
              </a:solidFill>
              <a:latin typeface="宋体" panose="02010600030101010101" pitchFamily="2" charset="-122"/>
            </a:endParaRPr>
          </a:p>
          <a:p>
            <a:pPr marL="0" lvl="0" indent="0" eaLnBrk="1" hangingPunct="1">
              <a:spcBef>
                <a:spcPct val="50000"/>
              </a:spcBef>
              <a:buClrTx/>
              <a:buSzTx/>
              <a:buNone/>
            </a:pPr>
            <a:r>
              <a:rPr lang="zh-CN" altLang="en-US" sz="2000" dirty="0">
                <a:solidFill>
                  <a:srgbClr val="000000"/>
                </a:solidFill>
              </a:rPr>
              <a:t>      目前在实际应用中比较流行的语义处理和语义描述的方法主要还是语法制导翻译方法和属性文法。</a:t>
            </a:r>
            <a:endParaRPr lang="zh-CN" altLang="en-US" sz="2000" dirty="0">
              <a:solidFill>
                <a:srgbClr val="000000"/>
              </a:solidFill>
              <a:latin typeface="宋体" panose="02010600030101010101" pitchFamily="2" charset="-122"/>
            </a:endParaRPr>
          </a:p>
        </p:txBody>
      </p:sp>
    </p:spTree>
  </p:cSld>
  <p:clrMapOvr>
    <a:masterClrMapping/>
  </p:clrMapOvr>
  <p:transition>
    <p:blinds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灯片编号占位符 4"/>
          <p:cNvSpPr txBox="1">
            <a:spLocks noGrp="1"/>
          </p:cNvSpPr>
          <p:nvPr>
            <p:ph type="sldNum" sz="quarter" idx="11"/>
          </p:nvPr>
        </p:nvSpPr>
        <p:spPr/>
        <p:txBody>
          <a:bodyPr anchor="b" anchorCtr="0"/>
          <a:p>
            <a:pPr marL="0" indent="0" algn="r" eaLnBrk="1" hangingPunct="1">
              <a:spcBef>
                <a:spcPct val="0"/>
              </a:spcBef>
              <a:buClrTx/>
              <a:buSzTx/>
              <a:buFontTx/>
              <a:buNone/>
            </a:pPr>
            <a:fld id="{9A0DB2DC-4C9A-4742-B13C-FB6460FD3503}" type="slidenum">
              <a:rPr lang="en-US" altLang="zh-CN" sz="1200" dirty="0">
                <a:latin typeface="Arial Black" panose="020B0A04020102020204" pitchFamily="34" charset="0"/>
              </a:rPr>
            </a:fld>
            <a:endParaRPr lang="en-US" altLang="zh-CN" sz="1200" dirty="0">
              <a:latin typeface="Arial Black" panose="020B0A04020102020204" pitchFamily="34" charset="0"/>
            </a:endParaRPr>
          </a:p>
        </p:txBody>
      </p:sp>
      <p:pic>
        <p:nvPicPr>
          <p:cNvPr id="9219" name="图片 1"/>
          <p:cNvPicPr>
            <a:picLocks noChangeAspect="1"/>
          </p:cNvPicPr>
          <p:nvPr/>
        </p:nvPicPr>
        <p:blipFill>
          <a:blip r:embed="rId1"/>
          <a:stretch>
            <a:fillRect/>
          </a:stretch>
        </p:blipFill>
        <p:spPr>
          <a:xfrm>
            <a:off x="179388" y="908050"/>
            <a:ext cx="8764587" cy="4752975"/>
          </a:xfrm>
          <a:prstGeom prst="rect">
            <a:avLst/>
          </a:prstGeom>
          <a:noFill/>
          <a:ln w="9525">
            <a:noFill/>
          </a:ln>
        </p:spPr>
      </p:pic>
    </p:spTree>
  </p:cSld>
  <p:clrMapOvr>
    <a:masterClrMapping/>
  </p:clrMapOvr>
  <p:transition>
    <p:blinds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灯片编号占位符 4"/>
          <p:cNvSpPr txBox="1">
            <a:spLocks noGrp="1"/>
          </p:cNvSpPr>
          <p:nvPr>
            <p:ph type="sldNum" sz="quarter" idx="11"/>
          </p:nvPr>
        </p:nvSpPr>
        <p:spPr/>
        <p:txBody>
          <a:bodyPr anchor="b" anchorCtr="0"/>
          <a:p>
            <a:pPr marL="0" indent="0" algn="r" eaLnBrk="1" hangingPunct="1">
              <a:spcBef>
                <a:spcPct val="0"/>
              </a:spcBef>
              <a:buClrTx/>
              <a:buSzTx/>
              <a:buFontTx/>
              <a:buNone/>
            </a:pPr>
            <a:fld id="{9A0DB2DC-4C9A-4742-B13C-FB6460FD3503}" type="slidenum">
              <a:rPr lang="en-US" altLang="zh-CN" sz="1200" dirty="0">
                <a:latin typeface="Arial Black" panose="020B0A04020102020204" pitchFamily="34" charset="0"/>
              </a:rPr>
            </a:fld>
            <a:endParaRPr lang="en-US" altLang="zh-CN" sz="1200" dirty="0">
              <a:latin typeface="Arial Black" panose="020B0A04020102020204" pitchFamily="34" charset="0"/>
            </a:endParaRPr>
          </a:p>
        </p:txBody>
      </p:sp>
      <p:pic>
        <p:nvPicPr>
          <p:cNvPr id="10243" name="图片 2"/>
          <p:cNvPicPr>
            <a:picLocks noChangeAspect="1"/>
          </p:cNvPicPr>
          <p:nvPr/>
        </p:nvPicPr>
        <p:blipFill>
          <a:blip r:embed="rId1"/>
          <a:stretch>
            <a:fillRect/>
          </a:stretch>
        </p:blipFill>
        <p:spPr>
          <a:xfrm>
            <a:off x="179388" y="908050"/>
            <a:ext cx="8640762" cy="4602163"/>
          </a:xfrm>
          <a:prstGeom prst="rect">
            <a:avLst/>
          </a:prstGeom>
          <a:noFill/>
          <a:ln w="9525">
            <a:noFill/>
          </a:ln>
        </p:spPr>
      </p:pic>
    </p:spTree>
  </p:cSld>
  <p:clrMapOvr>
    <a:masterClrMapping/>
  </p:clrMapOvr>
  <p:transition>
    <p:blinds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灯片编号占位符 4"/>
          <p:cNvSpPr txBox="1">
            <a:spLocks noGrp="1"/>
          </p:cNvSpPr>
          <p:nvPr>
            <p:ph type="sldNum" sz="quarter" idx="11"/>
          </p:nvPr>
        </p:nvSpPr>
        <p:spPr/>
        <p:txBody>
          <a:bodyPr anchor="b" anchorCtr="0"/>
          <a:p>
            <a:pPr marL="0" indent="0" algn="r" eaLnBrk="1" hangingPunct="1">
              <a:spcBef>
                <a:spcPct val="0"/>
              </a:spcBef>
              <a:buClrTx/>
              <a:buSzTx/>
              <a:buFontTx/>
              <a:buNone/>
            </a:pPr>
            <a:fld id="{9A0DB2DC-4C9A-4742-B13C-FB6460FD3503}" type="slidenum">
              <a:rPr lang="en-US" altLang="zh-CN" sz="1200" dirty="0">
                <a:latin typeface="Arial Black" panose="020B0A04020102020204" pitchFamily="34" charset="0"/>
              </a:rPr>
            </a:fld>
            <a:endParaRPr lang="en-US" altLang="zh-CN" sz="1200" dirty="0">
              <a:latin typeface="Arial Black" panose="020B0A04020102020204" pitchFamily="34" charset="0"/>
            </a:endParaRPr>
          </a:p>
        </p:txBody>
      </p:sp>
      <p:pic>
        <p:nvPicPr>
          <p:cNvPr id="11267" name="图片 1"/>
          <p:cNvPicPr>
            <a:picLocks noChangeAspect="1"/>
          </p:cNvPicPr>
          <p:nvPr/>
        </p:nvPicPr>
        <p:blipFill>
          <a:blip r:embed="rId1"/>
          <a:stretch>
            <a:fillRect/>
          </a:stretch>
        </p:blipFill>
        <p:spPr>
          <a:xfrm>
            <a:off x="250825" y="1052513"/>
            <a:ext cx="8470900" cy="3346450"/>
          </a:xfrm>
          <a:prstGeom prst="rect">
            <a:avLst/>
          </a:prstGeom>
          <a:noFill/>
          <a:ln w="9525">
            <a:noFill/>
          </a:ln>
        </p:spPr>
      </p:pic>
    </p:spTree>
  </p:cSld>
  <p:clrMapOvr>
    <a:masterClrMapping/>
  </p:clrMapOvr>
  <p:transition>
    <p:blinds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灯片编号占位符 4"/>
          <p:cNvSpPr txBox="1">
            <a:spLocks noGrp="1"/>
          </p:cNvSpPr>
          <p:nvPr>
            <p:ph type="sldNum" sz="quarter" idx="11"/>
          </p:nvPr>
        </p:nvSpPr>
        <p:spPr/>
        <p:txBody>
          <a:bodyPr anchor="b" anchorCtr="0"/>
          <a:p>
            <a:pPr marL="0" indent="0" algn="r" eaLnBrk="1" hangingPunct="1">
              <a:spcBef>
                <a:spcPct val="0"/>
              </a:spcBef>
              <a:buClrTx/>
              <a:buSzTx/>
              <a:buFontTx/>
              <a:buNone/>
            </a:pPr>
            <a:fld id="{9A0DB2DC-4C9A-4742-B13C-FB6460FD3503}" type="slidenum">
              <a:rPr lang="en-US" altLang="zh-CN" sz="1200" dirty="0">
                <a:latin typeface="Arial Black" panose="020B0A04020102020204" pitchFamily="34" charset="0"/>
              </a:rPr>
            </a:fld>
            <a:endParaRPr lang="en-US" altLang="zh-CN" sz="1200" dirty="0">
              <a:latin typeface="Arial Black" panose="020B0A04020102020204" pitchFamily="34" charset="0"/>
            </a:endParaRPr>
          </a:p>
        </p:txBody>
      </p:sp>
      <p:pic>
        <p:nvPicPr>
          <p:cNvPr id="12291" name="图片 2"/>
          <p:cNvPicPr>
            <a:picLocks noChangeAspect="1"/>
          </p:cNvPicPr>
          <p:nvPr/>
        </p:nvPicPr>
        <p:blipFill>
          <a:blip r:embed="rId1"/>
          <a:stretch>
            <a:fillRect/>
          </a:stretch>
        </p:blipFill>
        <p:spPr>
          <a:xfrm>
            <a:off x="250825" y="549275"/>
            <a:ext cx="7921625" cy="3802063"/>
          </a:xfrm>
          <a:prstGeom prst="rect">
            <a:avLst/>
          </a:prstGeom>
          <a:noFill/>
          <a:ln w="9525">
            <a:noFill/>
          </a:ln>
        </p:spPr>
      </p:pic>
      <p:pic>
        <p:nvPicPr>
          <p:cNvPr id="12292" name="图片 3"/>
          <p:cNvPicPr>
            <a:picLocks noChangeAspect="1"/>
          </p:cNvPicPr>
          <p:nvPr/>
        </p:nvPicPr>
        <p:blipFill>
          <a:blip r:embed="rId2"/>
          <a:stretch>
            <a:fillRect/>
          </a:stretch>
        </p:blipFill>
        <p:spPr>
          <a:xfrm>
            <a:off x="2339975" y="4271963"/>
            <a:ext cx="4533900" cy="2436812"/>
          </a:xfrm>
          <a:prstGeom prst="rect">
            <a:avLst/>
          </a:prstGeom>
          <a:noFill/>
          <a:ln w="9525">
            <a:noFill/>
          </a:ln>
        </p:spPr>
      </p:pic>
    </p:spTree>
  </p:cSld>
  <p:clrMapOvr>
    <a:masterClrMapping/>
  </p:clrMapOvr>
  <p:transition>
    <p:blinds dir="vert"/>
  </p:transition>
</p:sld>
</file>

<file path=ppt/theme/theme1.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Pixel</Template>
  <TotalTime>0</TotalTime>
  <Words>6629</Words>
  <Application>WPS 演示</Application>
  <PresentationFormat>全屏显示(4:3)</PresentationFormat>
  <Paragraphs>534</Paragraphs>
  <Slides>47</Slides>
  <Notes>0</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47</vt:i4>
      </vt:variant>
    </vt:vector>
  </HeadingPairs>
  <TitlesOfParts>
    <vt:vector size="61" baseType="lpstr">
      <vt:lpstr>Arial</vt:lpstr>
      <vt:lpstr>宋体</vt:lpstr>
      <vt:lpstr>Wingdings</vt:lpstr>
      <vt:lpstr>Arial Black</vt:lpstr>
      <vt:lpstr>Times New Roman</vt:lpstr>
      <vt:lpstr>Verdana</vt:lpstr>
      <vt:lpstr>微软雅黑</vt:lpstr>
      <vt:lpstr>Arial Unicode MS</vt:lpstr>
      <vt:lpstr>楷体</vt:lpstr>
      <vt:lpstr>等线</vt:lpstr>
      <vt:lpstr>Symbol</vt:lpstr>
      <vt:lpstr>华文新魏</vt:lpstr>
      <vt:lpstr>Pixel</vt:lpstr>
      <vt:lpstr>MS_ClipArt_Gallery.2</vt:lpstr>
      <vt:lpstr>第五章  语法制导翻译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5.1 语法制导定义</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强调</vt:lpstr>
      <vt:lpstr>5.2 SDD的求值顺序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5.4 语法制导的翻译方案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LVMEITANG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5   Syntax-Directed  Translation</dc:title>
  <dc:creator>LVMEITANG</dc:creator>
  <cp:lastModifiedBy>梁桐</cp:lastModifiedBy>
  <cp:revision>610</cp:revision>
  <dcterms:created xsi:type="dcterms:W3CDTF">2006-06-03T13:57:00Z</dcterms:created>
  <dcterms:modified xsi:type="dcterms:W3CDTF">2025-05-20T10:54:58Z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3F38BD2421D8490F814C45FFCC61AE12_12</vt:lpwstr>
  </property>
  <property fmtid="{D5CDD505-2E9C-101B-9397-08002B2CF9AE}" pid="3" name="KSOProductBuildVer">
    <vt:lpwstr>2052-12.1.0.19770</vt:lpwstr>
  </property>
</Properties>
</file>